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304" r:id="rId2"/>
    <p:sldId id="257" r:id="rId3"/>
    <p:sldId id="260" r:id="rId4"/>
    <p:sldId id="261" r:id="rId5"/>
    <p:sldId id="264" r:id="rId6"/>
    <p:sldId id="262" r:id="rId7"/>
    <p:sldId id="263" r:id="rId8"/>
    <p:sldId id="266" r:id="rId9"/>
    <p:sldId id="265" r:id="rId10"/>
    <p:sldId id="271" r:id="rId11"/>
    <p:sldId id="269" r:id="rId12"/>
    <p:sldId id="272" r:id="rId13"/>
    <p:sldId id="273" r:id="rId14"/>
    <p:sldId id="274" r:id="rId15"/>
    <p:sldId id="275" r:id="rId16"/>
    <p:sldId id="277" r:id="rId17"/>
    <p:sldId id="276" r:id="rId18"/>
    <p:sldId id="279" r:id="rId19"/>
    <p:sldId id="280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CFF"/>
    <a:srgbClr val="35D32F"/>
    <a:srgbClr val="FF00FF"/>
    <a:srgbClr val="E4E5E5"/>
    <a:srgbClr val="EEEEEE"/>
    <a:srgbClr val="0066FF"/>
    <a:srgbClr val="E5F6FF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4660"/>
  </p:normalViewPr>
  <p:slideViewPr>
    <p:cSldViewPr>
      <p:cViewPr>
        <p:scale>
          <a:sx n="115" d="100"/>
          <a:sy n="115" d="100"/>
        </p:scale>
        <p:origin x="-1524" y="96"/>
      </p:cViewPr>
      <p:guideLst>
        <p:guide orient="horz" pos="572"/>
        <p:guide pos="1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고딕14" pitchFamily="18" charset="-127"/>
                <a:ea typeface="a고딕14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고딕14" pitchFamily="18" charset="-127"/>
                <a:ea typeface="a고딕14" pitchFamily="18" charset="-127"/>
              </a:defRPr>
            </a:lvl1pPr>
          </a:lstStyle>
          <a:p>
            <a:fld id="{4F40EF78-067C-483D-97D5-83DD1C3D1C18}" type="datetimeFigureOut">
              <a:rPr lang="ko-KR" altLang="en-US" smtClean="0"/>
              <a:pPr/>
              <a:t>2022-04-13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고딕14" pitchFamily="18" charset="-127"/>
                <a:ea typeface="a고딕14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고딕14" pitchFamily="18" charset="-127"/>
                <a:ea typeface="a고딕14" pitchFamily="18" charset="-127"/>
              </a:defRPr>
            </a:lvl1pPr>
          </a:lstStyle>
          <a:p>
            <a:fld id="{4DFBFDF8-392B-4588-9789-D7CC89801F7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863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a고딕14" pitchFamily="18" charset="-127"/>
        <a:ea typeface="a고딕14" pitchFamily="18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a고딕14" pitchFamily="18" charset="-127"/>
        <a:ea typeface="a고딕14" pitchFamily="18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a고딕14" pitchFamily="18" charset="-127"/>
        <a:ea typeface="a고딕14" pitchFamily="18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a고딕14" pitchFamily="18" charset="-127"/>
        <a:ea typeface="a고딕14" pitchFamily="18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a고딕14" pitchFamily="18" charset="-127"/>
        <a:ea typeface="a고딕14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4CBF-902A-4772-B9C6-DB608FC0C9CD}" type="datetime1">
              <a:rPr lang="ko-KR" altLang="en-US" smtClean="0"/>
              <a:pPr/>
              <a:t>2022-04-13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F73-0A32-409B-BCE1-DBF3DD0AA2BA}" type="datetime1">
              <a:rPr lang="ko-KR" altLang="en-US" smtClean="0"/>
              <a:pPr/>
              <a:t>2022-04-13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8F2D-CB48-465D-AEA4-8940923E3F69}" type="datetime1">
              <a:rPr lang="ko-KR" altLang="en-US" smtClean="0"/>
              <a:pPr/>
              <a:t>2022-04-13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B534-0146-42AE-BC88-742D3E903562}" type="datetime1">
              <a:rPr lang="ko-KR" altLang="en-US" smtClean="0"/>
              <a:pPr/>
              <a:t>2022-04-13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0F92-EA78-4631-A058-F24BA8AABA01}" type="datetime1">
              <a:rPr lang="ko-KR" altLang="en-US" smtClean="0"/>
              <a:pPr/>
              <a:t>2022-04-13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A4FC-90ED-4A8B-9393-3830C7EF6126}" type="datetime1">
              <a:rPr lang="ko-KR" altLang="en-US" smtClean="0"/>
              <a:pPr/>
              <a:t>2022-04-13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8F01-9F6E-45B4-8F71-027DADFC2802}" type="datetime1">
              <a:rPr lang="ko-KR" altLang="en-US" smtClean="0"/>
              <a:pPr/>
              <a:t>2022-04-13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460A-8DF7-4611-A442-29C9DD21A537}" type="datetime1">
              <a:rPr lang="ko-KR" altLang="en-US" smtClean="0"/>
              <a:pPr/>
              <a:t>2022-04-13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C406-DAE1-4DE3-B30C-F4E651F83C31}" type="datetime1">
              <a:rPr lang="ko-KR" altLang="en-US" smtClean="0"/>
              <a:pPr/>
              <a:t>2022-04-13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E981-28FF-43CC-8FC5-A5A024BDE652}" type="datetime1">
              <a:rPr lang="ko-KR" altLang="en-US" smtClean="0"/>
              <a:pPr/>
              <a:t>2022-04-13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071F-FDD6-48BC-9EA4-29DDB97DC745}" type="datetime1">
              <a:rPr lang="ko-KR" altLang="en-US" smtClean="0"/>
              <a:pPr/>
              <a:t>2022-04-13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고딕14" pitchFamily="18" charset="-127"/>
                <a:ea typeface="a고딕14" pitchFamily="18" charset="-127"/>
              </a:defRPr>
            </a:lvl1pPr>
          </a:lstStyle>
          <a:p>
            <a:fld id="{3185EF69-4FE3-4F63-80EE-A0EDB54BE22E}" type="datetime1">
              <a:rPr lang="ko-KR" altLang="en-US" smtClean="0"/>
              <a:pPr/>
              <a:t>2022-04-13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고딕14" pitchFamily="18" charset="-127"/>
                <a:ea typeface="a고딕14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고딕14" pitchFamily="18" charset="-127"/>
                <a:ea typeface="a고딕14" pitchFamily="18" charset="-127"/>
              </a:defRPr>
            </a:lvl1pPr>
          </a:lstStyle>
          <a:p>
            <a:fld id="{39226381-A35E-49EC-9B3A-95506498852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a고딕14" pitchFamily="18" charset="-127"/>
          <a:ea typeface="a고딕14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고딕14" pitchFamily="18" charset="-127"/>
          <a:ea typeface="a고딕14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고딕14" pitchFamily="18" charset="-127"/>
          <a:ea typeface="a고딕14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고딕14" pitchFamily="18" charset="-127"/>
          <a:ea typeface="a고딕14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고딕14" pitchFamily="18" charset="-127"/>
          <a:ea typeface="a고딕14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고딕14" pitchFamily="18" charset="-127"/>
          <a:ea typeface="a고딕14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ncas.or.kr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as.or.kr/index.js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2"/>
          <p:cNvSpPr txBox="1">
            <a:spLocks/>
          </p:cNvSpPr>
          <p:nvPr/>
        </p:nvSpPr>
        <p:spPr>
          <a:xfrm>
            <a:off x="500034" y="1643050"/>
            <a:ext cx="8214074" cy="15001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sz="1200" dirty="0" smtClean="0">
              <a:latin typeface="a고딕15" pitchFamily="18" charset="-127"/>
              <a:ea typeface="a고딕15" pitchFamily="18" charset="-127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ko-KR" altLang="en-US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국가문화예술지원시스템</a:t>
            </a:r>
            <a:r>
              <a:rPr lang="en-US" altLang="ko-KR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(</a:t>
            </a:r>
            <a:r>
              <a:rPr lang="ko-KR" altLang="en-US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이하 </a:t>
            </a:r>
            <a:r>
              <a:rPr lang="en-US" altLang="ko-KR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NCAS)</a:t>
            </a:r>
            <a:r>
              <a:rPr lang="ko-KR" altLang="en-US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란</a:t>
            </a:r>
            <a:r>
              <a:rPr lang="en-US" altLang="ko-KR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o-KR" altLang="en-US" dirty="0" smtClean="0">
                <a:latin typeface="a고딕14" pitchFamily="18" charset="-127"/>
                <a:ea typeface="a고딕14" pitchFamily="18" charset="-127"/>
              </a:rPr>
              <a:t>한국문화예술위원회가 구축하여 </a:t>
            </a:r>
            <a:r>
              <a:rPr lang="en-US" altLang="ko-KR" dirty="0" smtClean="0">
                <a:latin typeface="a고딕14" pitchFamily="18" charset="-127"/>
                <a:ea typeface="a고딕14" pitchFamily="18" charset="-127"/>
              </a:rPr>
              <a:t>17</a:t>
            </a:r>
            <a:r>
              <a:rPr lang="ko-KR" altLang="en-US" dirty="0" smtClean="0">
                <a:latin typeface="a고딕14" pitchFamily="18" charset="-127"/>
                <a:ea typeface="a고딕14" pitchFamily="18" charset="-127"/>
              </a:rPr>
              <a:t>개 광역자치단체</a:t>
            </a:r>
            <a:r>
              <a:rPr lang="en-US" altLang="ko-KR" dirty="0" smtClean="0">
                <a:latin typeface="a고딕14" pitchFamily="18" charset="-127"/>
                <a:ea typeface="a고딕14" pitchFamily="18" charset="-127"/>
              </a:rPr>
              <a:t>(</a:t>
            </a:r>
            <a:r>
              <a:rPr lang="ko-KR" altLang="en-US" dirty="0" smtClean="0">
                <a:latin typeface="a고딕14" pitchFamily="18" charset="-127"/>
                <a:ea typeface="a고딕14" pitchFamily="18" charset="-127"/>
              </a:rPr>
              <a:t>문화재단</a:t>
            </a:r>
            <a:r>
              <a:rPr lang="en-US" altLang="ko-KR" dirty="0" smtClean="0">
                <a:latin typeface="a고딕14" pitchFamily="18" charset="-127"/>
                <a:ea typeface="a고딕14" pitchFamily="18" charset="-127"/>
              </a:rPr>
              <a:t>)</a:t>
            </a:r>
            <a:r>
              <a:rPr lang="ko-KR" altLang="en-US" dirty="0" smtClean="0">
                <a:latin typeface="a고딕14" pitchFamily="18" charset="-127"/>
                <a:ea typeface="a고딕14" pitchFamily="18" charset="-127"/>
              </a:rPr>
              <a:t>의 보조금 주관기관이 함께 활용하는 시스템입니다</a:t>
            </a:r>
            <a:r>
              <a:rPr lang="en-US" altLang="ko-KR" dirty="0" smtClean="0">
                <a:latin typeface="a고딕14" pitchFamily="18" charset="-127"/>
                <a:ea typeface="a고딕14" pitchFamily="18" charset="-127"/>
              </a:rPr>
              <a:t>. </a:t>
            </a:r>
            <a:r>
              <a:rPr lang="ko-KR" altLang="en-US" dirty="0" smtClean="0">
                <a:latin typeface="a고딕14" pitchFamily="18" charset="-127"/>
                <a:ea typeface="a고딕14" pitchFamily="18" charset="-127"/>
              </a:rPr>
              <a:t>예술가</a:t>
            </a:r>
            <a:r>
              <a:rPr lang="en-US" altLang="ko-KR" dirty="0" smtClean="0">
                <a:latin typeface="a고딕14" pitchFamily="18" charset="-127"/>
                <a:ea typeface="a고딕14" pitchFamily="18" charset="-127"/>
              </a:rPr>
              <a:t>, </a:t>
            </a:r>
            <a:r>
              <a:rPr lang="ko-KR" altLang="en-US" dirty="0" smtClean="0">
                <a:latin typeface="a고딕14" pitchFamily="18" charset="-127"/>
                <a:ea typeface="a고딕14" pitchFamily="18" charset="-127"/>
              </a:rPr>
              <a:t>예술단체 여러분께 보조금 지원사업의 신속한 정보와 지원신청업무의 표준화된 온라인 환경을 제공하기 위해 활용합니다</a:t>
            </a:r>
            <a:r>
              <a:rPr lang="en-US" altLang="ko-KR" dirty="0" smtClean="0">
                <a:latin typeface="a고딕14" pitchFamily="18" charset="-127"/>
                <a:ea typeface="a고딕14" pitchFamily="18" charset="-127"/>
              </a:rPr>
              <a:t>.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altLang="ko-KR" sz="1200" dirty="0" smtClean="0">
              <a:latin typeface="a고딕15" pitchFamily="18" charset="-127"/>
              <a:ea typeface="a고딕15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1472" y="908050"/>
            <a:ext cx="807249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altLang="ko-KR" sz="1600" spc="-100" dirty="0" smtClean="0">
                <a:latin typeface="a고딕15" pitchFamily="18" charset="-127"/>
                <a:ea typeface="a고딕15" pitchFamily="18" charset="-127"/>
              </a:rPr>
              <a:t>2022 </a:t>
            </a:r>
            <a:r>
              <a:rPr lang="ko-KR" altLang="en-US" sz="1600" spc="-100" dirty="0" smtClean="0">
                <a:latin typeface="a고딕15" pitchFamily="18" charset="-127"/>
                <a:ea typeface="a고딕15" pitchFamily="18" charset="-127"/>
              </a:rPr>
              <a:t>경기도 장애예술인 전문예술교육지원사업의 </a:t>
            </a:r>
            <a:r>
              <a:rPr lang="ko-KR" altLang="en-US" sz="1600" spc="-100" dirty="0" smtClean="0">
                <a:latin typeface="a고딕15" pitchFamily="18" charset="-127"/>
                <a:ea typeface="a고딕15" pitchFamily="18" charset="-127"/>
              </a:rPr>
              <a:t>지원신청과 선정 이후 교부신청</a:t>
            </a:r>
            <a:r>
              <a:rPr lang="en-US" altLang="ko-KR" sz="1600" spc="-100" dirty="0" smtClean="0">
                <a:latin typeface="a고딕15" pitchFamily="18" charset="-127"/>
                <a:ea typeface="a고딕15" pitchFamily="18" charset="-127"/>
              </a:rPr>
              <a:t>, </a:t>
            </a:r>
            <a:r>
              <a:rPr lang="ko-KR" altLang="en-US" sz="1600" spc="-100" dirty="0" smtClean="0">
                <a:latin typeface="a고딕15" pitchFamily="18" charset="-127"/>
                <a:ea typeface="a고딕15" pitchFamily="18" charset="-127"/>
              </a:rPr>
              <a:t>결과보고</a:t>
            </a:r>
            <a:r>
              <a:rPr lang="en-US" altLang="ko-KR" sz="1600" spc="-100" dirty="0" smtClean="0">
                <a:latin typeface="a고딕15" pitchFamily="18" charset="-127"/>
                <a:ea typeface="a고딕15" pitchFamily="18" charset="-127"/>
              </a:rPr>
              <a:t> </a:t>
            </a:r>
            <a:r>
              <a:rPr lang="ko-KR" altLang="en-US" sz="1600" spc="-100" dirty="0" smtClean="0">
                <a:latin typeface="a고딕15" pitchFamily="18" charset="-127"/>
                <a:ea typeface="a고딕15" pitchFamily="18" charset="-127"/>
              </a:rPr>
              <a:t>및 </a:t>
            </a:r>
            <a:r>
              <a:rPr lang="ko-KR" altLang="en-US" sz="1600" spc="-100" dirty="0" smtClean="0">
                <a:latin typeface="a고딕15" pitchFamily="18" charset="-127"/>
                <a:ea typeface="a고딕15" pitchFamily="18" charset="-127"/>
              </a:rPr>
              <a:t>정산은 국가문화예술지원시스템 </a:t>
            </a:r>
            <a:r>
              <a:rPr lang="en-US" altLang="ko-KR" sz="1600" spc="-100" dirty="0" smtClean="0">
                <a:latin typeface="a고딕15" pitchFamily="18" charset="-127"/>
                <a:ea typeface="a고딕15" pitchFamily="18" charset="-127"/>
              </a:rPr>
              <a:t>(</a:t>
            </a:r>
            <a:r>
              <a:rPr lang="en-US" altLang="ko-KR" sz="1600" u="sng" spc="-100" dirty="0" smtClean="0">
                <a:latin typeface="a고딕15" pitchFamily="18" charset="-127"/>
                <a:ea typeface="a고딕15" pitchFamily="18" charset="-127"/>
                <a:hlinkClick r:id="rId2"/>
              </a:rPr>
              <a:t>ncas.or.kr</a:t>
            </a:r>
            <a:r>
              <a:rPr lang="en-US" altLang="ko-KR" sz="1600" spc="-100" dirty="0" smtClean="0">
                <a:latin typeface="a고딕15" pitchFamily="18" charset="-127"/>
                <a:ea typeface="a고딕15" pitchFamily="18" charset="-127"/>
              </a:rPr>
              <a:t>)</a:t>
            </a:r>
            <a:r>
              <a:rPr lang="ko-KR" altLang="en-US" sz="1600" spc="-100" dirty="0" smtClean="0">
                <a:latin typeface="a고딕15" pitchFamily="18" charset="-127"/>
                <a:ea typeface="a고딕15" pitchFamily="18" charset="-127"/>
              </a:rPr>
              <a:t>를 통해 온라인으로 진행됩니다</a:t>
            </a:r>
            <a:r>
              <a:rPr lang="en-US" altLang="ko-KR" sz="1600" spc="-100" dirty="0" smtClean="0">
                <a:latin typeface="a고딕15" pitchFamily="18" charset="-127"/>
                <a:ea typeface="a고딕15" pitchFamily="18" charset="-127"/>
              </a:rPr>
              <a:t>.</a:t>
            </a:r>
            <a:endParaRPr lang="ko-KR" altLang="en-US" sz="1600" spc="-100" dirty="0" smtClean="0">
              <a:latin typeface="a고딕15" pitchFamily="18" charset="-127"/>
              <a:ea typeface="a고딕15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00034" y="3500438"/>
            <a:ext cx="8501122" cy="2593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ko-KR" altLang="en-US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회원가입 시 유의사항</a:t>
            </a:r>
            <a:endParaRPr lang="ko-KR" altLang="en-US" dirty="0" smtClean="0">
              <a:solidFill>
                <a:srgbClr val="702CFF"/>
              </a:solidFill>
              <a:latin typeface="a고딕15" pitchFamily="18" charset="-127"/>
              <a:ea typeface="a고딕15" pitchFamily="18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spc="-100" dirty="0" smtClean="0">
                <a:latin typeface="a고딕15" pitchFamily="18" charset="-127"/>
                <a:ea typeface="a고딕15" pitchFamily="18" charset="-127"/>
              </a:rPr>
              <a:t>  </a:t>
            </a: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NCAS </a:t>
            </a:r>
            <a:r>
              <a:rPr lang="ko-KR" altLang="en-US" sz="1600" spc="-100" dirty="0" smtClean="0">
                <a:latin typeface="a고딕14" pitchFamily="18" charset="-127"/>
                <a:ea typeface="a고딕14" pitchFamily="18" charset="-127"/>
              </a:rPr>
              <a:t>회원가입은 한 번만 진행해주세요</a:t>
            </a: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. </a:t>
            </a:r>
            <a:r>
              <a:rPr lang="ko-KR" altLang="en-US" sz="1600" spc="-100" dirty="0" smtClean="0">
                <a:latin typeface="a고딕14" pitchFamily="18" charset="-127"/>
                <a:ea typeface="a고딕14" pitchFamily="18" charset="-127"/>
              </a:rPr>
              <a:t>이전에 가입하신 적이 있다면 다시 가입하지 않아도 됩니다</a:t>
            </a: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b="1" spc="-100" dirty="0" smtClean="0">
                <a:latin typeface="a고딕14" pitchFamily="18" charset="-127"/>
                <a:ea typeface="a고딕14" pitchFamily="18" charset="-127"/>
              </a:rPr>
              <a:t>  </a:t>
            </a:r>
            <a:r>
              <a:rPr lang="ko-KR" altLang="en-US" sz="1600" spc="-100" dirty="0" smtClean="0">
                <a:latin typeface="a고딕17" pitchFamily="18" charset="-127"/>
                <a:ea typeface="a고딕17" pitchFamily="18" charset="-127"/>
              </a:rPr>
              <a:t>반드시 지원신청 주체를 확인하여 회원가입을 진행</a:t>
            </a:r>
            <a:r>
              <a:rPr lang="ko-KR" altLang="en-US" sz="1600" spc="-100" dirty="0" smtClean="0">
                <a:latin typeface="a고딕14" pitchFamily="18" charset="-127"/>
                <a:ea typeface="a고딕14" pitchFamily="18" charset="-127"/>
              </a:rPr>
              <a:t>해주세요</a:t>
            </a: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. </a:t>
            </a:r>
          </a:p>
          <a:p>
            <a:r>
              <a:rPr lang="en-US" altLang="ko-KR" sz="1600" spc="-100" dirty="0" smtClean="0">
                <a:solidFill>
                  <a:schemeClr val="bg1">
                    <a:lumMod val="50000"/>
                  </a:schemeClr>
                </a:solidFill>
                <a:latin typeface="a고딕14" pitchFamily="18" charset="-127"/>
                <a:ea typeface="a고딕14" pitchFamily="18" charset="-127"/>
              </a:rPr>
              <a:t>   ‘</a:t>
            </a:r>
            <a:r>
              <a:rPr lang="ko-KR" altLang="en-US" sz="1600" spc="-100" dirty="0" smtClean="0">
                <a:solidFill>
                  <a:schemeClr val="bg1">
                    <a:lumMod val="50000"/>
                  </a:schemeClr>
                </a:solidFill>
                <a:latin typeface="a고딕14" pitchFamily="18" charset="-127"/>
                <a:ea typeface="a고딕14" pitchFamily="18" charset="-127"/>
              </a:rPr>
              <a:t>개인</a:t>
            </a:r>
            <a:r>
              <a:rPr lang="en-US" altLang="ko-KR" sz="1600" spc="-100" dirty="0" smtClean="0">
                <a:solidFill>
                  <a:schemeClr val="bg1">
                    <a:lumMod val="50000"/>
                  </a:schemeClr>
                </a:solidFill>
                <a:latin typeface="a고딕14" pitchFamily="18" charset="-127"/>
                <a:ea typeface="a고딕14" pitchFamily="18" charset="-127"/>
              </a:rPr>
              <a:t>’ </a:t>
            </a:r>
            <a:r>
              <a:rPr lang="ko-KR" altLang="en-US" sz="1600" spc="-100" dirty="0" smtClean="0">
                <a:solidFill>
                  <a:schemeClr val="bg1">
                    <a:lumMod val="50000"/>
                  </a:schemeClr>
                </a:solidFill>
                <a:latin typeface="a고딕14" pitchFamily="18" charset="-127"/>
                <a:ea typeface="a고딕14" pitchFamily="18" charset="-127"/>
              </a:rPr>
              <a:t>자격으로 지원신청 → </a:t>
            </a:r>
            <a:r>
              <a:rPr lang="en-US" altLang="ko-KR" sz="1600" spc="-100" dirty="0" smtClean="0">
                <a:solidFill>
                  <a:schemeClr val="bg1">
                    <a:lumMod val="50000"/>
                  </a:schemeClr>
                </a:solidFill>
                <a:latin typeface="a고딕14" pitchFamily="18" charset="-127"/>
                <a:ea typeface="a고딕14" pitchFamily="18" charset="-127"/>
              </a:rPr>
              <a:t>‘</a:t>
            </a:r>
            <a:r>
              <a:rPr lang="ko-KR" altLang="en-US" sz="1600" spc="-100" dirty="0" smtClean="0">
                <a:solidFill>
                  <a:schemeClr val="bg1">
                    <a:lumMod val="50000"/>
                  </a:schemeClr>
                </a:solidFill>
                <a:latin typeface="a고딕14" pitchFamily="18" charset="-127"/>
                <a:ea typeface="a고딕14" pitchFamily="18" charset="-127"/>
              </a:rPr>
              <a:t>개인 회원가입</a:t>
            </a:r>
            <a:r>
              <a:rPr lang="en-US" altLang="ko-KR" sz="1600" spc="-100" dirty="0" smtClean="0">
                <a:solidFill>
                  <a:schemeClr val="bg1">
                    <a:lumMod val="50000"/>
                  </a:schemeClr>
                </a:solidFill>
                <a:latin typeface="a고딕14" pitchFamily="18" charset="-127"/>
                <a:ea typeface="a고딕14" pitchFamily="18" charset="-127"/>
              </a:rPr>
              <a:t>’ /  ‘</a:t>
            </a:r>
            <a:r>
              <a:rPr lang="ko-KR" altLang="en-US" sz="1600" spc="-100" dirty="0" smtClean="0">
                <a:solidFill>
                  <a:schemeClr val="bg1">
                    <a:lumMod val="50000"/>
                  </a:schemeClr>
                </a:solidFill>
                <a:latin typeface="a고딕14" pitchFamily="18" charset="-127"/>
                <a:ea typeface="a고딕14" pitchFamily="18" charset="-127"/>
              </a:rPr>
              <a:t>단체</a:t>
            </a:r>
            <a:r>
              <a:rPr lang="en-US" altLang="ko-KR" sz="1600" spc="-100" dirty="0" smtClean="0">
                <a:solidFill>
                  <a:schemeClr val="bg1">
                    <a:lumMod val="50000"/>
                  </a:schemeClr>
                </a:solidFill>
                <a:latin typeface="a고딕14" pitchFamily="18" charset="-127"/>
                <a:ea typeface="a고딕14" pitchFamily="18" charset="-127"/>
              </a:rPr>
              <a:t>’ </a:t>
            </a:r>
            <a:r>
              <a:rPr lang="ko-KR" altLang="en-US" sz="1600" spc="-100" dirty="0" smtClean="0">
                <a:solidFill>
                  <a:schemeClr val="bg1">
                    <a:lumMod val="50000"/>
                  </a:schemeClr>
                </a:solidFill>
                <a:latin typeface="a고딕14" pitchFamily="18" charset="-127"/>
                <a:ea typeface="a고딕14" pitchFamily="18" charset="-127"/>
              </a:rPr>
              <a:t>자격으로 지원신청 →</a:t>
            </a:r>
            <a:r>
              <a:rPr lang="en-US" altLang="ko-KR" sz="1600" spc="-100" dirty="0" smtClean="0">
                <a:solidFill>
                  <a:schemeClr val="bg1">
                    <a:lumMod val="50000"/>
                  </a:schemeClr>
                </a:solidFill>
                <a:latin typeface="a고딕14" pitchFamily="18" charset="-127"/>
                <a:ea typeface="a고딕14" pitchFamily="18" charset="-127"/>
              </a:rPr>
              <a:t> ‘</a:t>
            </a:r>
            <a:r>
              <a:rPr lang="ko-KR" altLang="en-US" sz="1600" spc="-100" dirty="0" smtClean="0">
                <a:solidFill>
                  <a:schemeClr val="bg1">
                    <a:lumMod val="50000"/>
                  </a:schemeClr>
                </a:solidFill>
                <a:latin typeface="a고딕14" pitchFamily="18" charset="-127"/>
                <a:ea typeface="a고딕14" pitchFamily="18" charset="-127"/>
              </a:rPr>
              <a:t>단체 회원가입</a:t>
            </a:r>
            <a:r>
              <a:rPr lang="en-US" altLang="ko-KR" sz="1600" spc="-100" dirty="0" smtClean="0">
                <a:solidFill>
                  <a:schemeClr val="bg1">
                    <a:lumMod val="50000"/>
                  </a:schemeClr>
                </a:solidFill>
                <a:latin typeface="a고딕14" pitchFamily="18" charset="-127"/>
                <a:ea typeface="a고딕14" pitchFamily="18" charset="-127"/>
              </a:rPr>
              <a:t>’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spc="-100" dirty="0" smtClean="0">
                <a:latin typeface="a고딕14" pitchFamily="18" charset="-127"/>
                <a:ea typeface="a고딕14" pitchFamily="18" charset="-127"/>
              </a:rPr>
              <a:t>  단체 회원가입을 하시려면 </a:t>
            </a:r>
            <a:r>
              <a:rPr lang="ko-KR" altLang="en-US" sz="1600" spc="-100" dirty="0" smtClean="0">
                <a:latin typeface="a고딕17" pitchFamily="18" charset="-127"/>
                <a:ea typeface="a고딕17" pitchFamily="18" charset="-127"/>
              </a:rPr>
              <a:t>먼저 대표자 개인 회원가입</a:t>
            </a:r>
            <a:r>
              <a:rPr lang="ko-KR" altLang="en-US" sz="1600" spc="-100" dirty="0" smtClean="0">
                <a:latin typeface="a고딕14" pitchFamily="18" charset="-127"/>
                <a:ea typeface="a고딕14" pitchFamily="18" charset="-127"/>
              </a:rPr>
              <a:t>이 필요합니다</a:t>
            </a: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  </a:t>
            </a:r>
            <a:r>
              <a:rPr lang="ko-KR" altLang="en-US" sz="1600" spc="-100" dirty="0" smtClean="0">
                <a:latin typeface="a고딕14" pitchFamily="18" charset="-127"/>
                <a:ea typeface="a고딕14" pitchFamily="18" charset="-127"/>
              </a:rPr>
              <a:t>단체 회원가입 시 </a:t>
            </a:r>
            <a:r>
              <a:rPr lang="ko-KR" altLang="en-US" sz="1600" spc="-100" dirty="0" smtClean="0">
                <a:latin typeface="a고딕17" pitchFamily="18" charset="-127"/>
                <a:ea typeface="a고딕17" pitchFamily="18" charset="-127"/>
              </a:rPr>
              <a:t>사업자등록증</a:t>
            </a:r>
            <a:r>
              <a:rPr lang="en-US" altLang="ko-KR" sz="1600" spc="-100" dirty="0" smtClean="0">
                <a:latin typeface="a고딕17" pitchFamily="18" charset="-127"/>
                <a:ea typeface="a고딕17" pitchFamily="18" charset="-127"/>
              </a:rPr>
              <a:t>, </a:t>
            </a:r>
            <a:r>
              <a:rPr lang="ko-KR" altLang="en-US" sz="1600" spc="-100" dirty="0" smtClean="0">
                <a:latin typeface="a고딕17" pitchFamily="18" charset="-127"/>
                <a:ea typeface="a고딕17" pitchFamily="18" charset="-127"/>
              </a:rPr>
              <a:t>법인등록증</a:t>
            </a:r>
            <a:r>
              <a:rPr lang="en-US" altLang="ko-KR" sz="1600" spc="-100" dirty="0" smtClean="0">
                <a:latin typeface="a고딕17" pitchFamily="18" charset="-127"/>
                <a:ea typeface="a고딕17" pitchFamily="18" charset="-127"/>
              </a:rPr>
              <a:t>(</a:t>
            </a:r>
            <a:r>
              <a:rPr lang="ko-KR" altLang="en-US" sz="1600" spc="-100" dirty="0" smtClean="0">
                <a:latin typeface="a고딕17" pitchFamily="18" charset="-127"/>
                <a:ea typeface="a고딕17" pitchFamily="18" charset="-127"/>
              </a:rPr>
              <a:t>법인등기부등본</a:t>
            </a:r>
            <a:r>
              <a:rPr lang="en-US" altLang="ko-KR" sz="1600" spc="-100" dirty="0" smtClean="0">
                <a:latin typeface="a고딕17" pitchFamily="18" charset="-127"/>
                <a:ea typeface="a고딕17" pitchFamily="18" charset="-127"/>
              </a:rPr>
              <a:t>), </a:t>
            </a:r>
            <a:r>
              <a:rPr lang="ko-KR" altLang="en-US" sz="1600" spc="-100" dirty="0" err="1" smtClean="0">
                <a:latin typeface="a고딕17" pitchFamily="18" charset="-127"/>
                <a:ea typeface="a고딕17" pitchFamily="18" charset="-127"/>
              </a:rPr>
              <a:t>고유번호증</a:t>
            </a:r>
            <a:r>
              <a:rPr lang="ko-KR" altLang="en-US" sz="1600" b="1" spc="-100" dirty="0" smtClean="0">
                <a:latin typeface="a고딕14" pitchFamily="18" charset="-127"/>
                <a:ea typeface="a고딕14" pitchFamily="18" charset="-127"/>
              </a:rPr>
              <a:t> </a:t>
            </a:r>
            <a:r>
              <a:rPr lang="ko-KR" altLang="en-US" sz="1600" spc="-100" dirty="0" smtClean="0">
                <a:latin typeface="a고딕14" pitchFamily="18" charset="-127"/>
                <a:ea typeface="a고딕14" pitchFamily="18" charset="-127"/>
              </a:rPr>
              <a:t>중 </a:t>
            </a: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1</a:t>
            </a:r>
            <a:r>
              <a:rPr lang="ko-KR" altLang="en-US" sz="1600" spc="-100" dirty="0" smtClean="0">
                <a:latin typeface="a고딕14" pitchFamily="18" charset="-127"/>
                <a:ea typeface="a고딕14" pitchFamily="18" charset="-127"/>
              </a:rPr>
              <a:t>개 이상의 서류가 필요합니다</a:t>
            </a: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400" b="1" spc="-100" dirty="0" smtClean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5868144" y="142852"/>
            <a:ext cx="3204450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2CFF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국가문화예술지원시스템 </a:t>
            </a: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2CFF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NCAS </a:t>
            </a: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2CFF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안내 매뉴얼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702CFF"/>
              </a:solidFill>
              <a:effectLst/>
              <a:uLnTx/>
              <a:uFillTx/>
              <a:latin typeface="a고딕16" pitchFamily="18" charset="-127"/>
              <a:ea typeface="a고딕16" pitchFamily="18" charset="-127"/>
              <a:cs typeface="+mj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388" y="908050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 단체 회원가입 전에는 대표자 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1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인이 개인회원으로 가입 </a:t>
            </a:r>
            <a:r>
              <a:rPr lang="ko-KR" altLang="en-US" sz="1600" dirty="0" err="1" smtClean="0">
                <a:latin typeface="a고딕14" pitchFamily="18" charset="-127"/>
                <a:ea typeface="a고딕14" pitchFamily="18" charset="-127"/>
              </a:rPr>
              <a:t>해야함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 사업자등록증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,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법인등기부등본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, </a:t>
            </a:r>
            <a:r>
              <a:rPr lang="ko-KR" altLang="en-US" sz="1600" dirty="0" err="1" smtClean="0">
                <a:latin typeface="a고딕14" pitchFamily="18" charset="-127"/>
                <a:ea typeface="a고딕14" pitchFamily="18" charset="-127"/>
              </a:rPr>
              <a:t>고유번호증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 중 최소 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1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증 서류 준비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기존에 가입한 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ID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가 없는 경우에만 회원가입 진행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  <a:p>
            <a:pPr>
              <a:buFont typeface="Arial" pitchFamily="34" charset="0"/>
              <a:buChar char="•"/>
            </a:pP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13271"/>
          <a:stretch>
            <a:fillRect/>
          </a:stretch>
        </p:blipFill>
        <p:spPr bwMode="auto">
          <a:xfrm>
            <a:off x="179388" y="2071678"/>
            <a:ext cx="8643998" cy="430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322270" y="2821442"/>
            <a:ext cx="439525" cy="1421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108478" y="3893013"/>
            <a:ext cx="2214578" cy="242889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cxnSp>
        <p:nvCxnSpPr>
          <p:cNvPr id="9" name="꺾인 연결선 8"/>
          <p:cNvCxnSpPr/>
          <p:nvPr/>
        </p:nvCxnSpPr>
        <p:spPr>
          <a:xfrm>
            <a:off x="536578" y="3000372"/>
            <a:ext cx="3566454" cy="1714511"/>
          </a:xfrm>
          <a:prstGeom prst="bentConnector3">
            <a:avLst>
              <a:gd name="adj1" fmla="val -993"/>
            </a:avLst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단체 회원가입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3"/>
            <a:ext cx="7853392" cy="312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6215074" y="4857763"/>
            <a:ext cx="428628" cy="42862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5357818" y="4857763"/>
            <a:ext cx="642942" cy="42862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9388" y="908050"/>
            <a:ext cx="4535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①</a:t>
            </a:r>
            <a:r>
              <a:rPr lang="en-US" altLang="ko-KR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 </a:t>
            </a:r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약관동의</a:t>
            </a:r>
            <a:endParaRPr lang="en-US" altLang="ko-KR" sz="1600" dirty="0" smtClean="0">
              <a:solidFill>
                <a:srgbClr val="702CFF"/>
              </a:solidFill>
              <a:latin typeface="a고딕17" pitchFamily="18" charset="-127"/>
              <a:ea typeface="a고딕17" pitchFamily="18" charset="-127"/>
            </a:endParaRPr>
          </a:p>
          <a:p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‘NCAS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회원가입 이용약관에 전체 동의합니다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’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체크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  <a:p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단체 회원가입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7215238" cy="509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179388" y="908050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②</a:t>
            </a:r>
            <a:r>
              <a:rPr lang="en-US" altLang="ko-KR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 </a:t>
            </a:r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단체확인</a:t>
            </a:r>
            <a:endParaRPr lang="en-US" altLang="ko-KR" sz="1600" dirty="0" smtClean="0">
              <a:solidFill>
                <a:srgbClr val="702CFF"/>
              </a:solidFill>
              <a:latin typeface="a고딕17" pitchFamily="18" charset="-127"/>
              <a:ea typeface="a고딕17" pitchFamily="18" charset="-127"/>
            </a:endParaRPr>
          </a:p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해당하는 단체 유형에 체크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857356" y="4754495"/>
            <a:ext cx="6413545" cy="125066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3968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단체 회원가입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8" y="1643054"/>
            <a:ext cx="71723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61" y="1500177"/>
            <a:ext cx="809625" cy="127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928933"/>
            <a:ext cx="723900" cy="13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2102" y="2786061"/>
            <a:ext cx="7067550" cy="158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직사각형 10"/>
          <p:cNvSpPr/>
          <p:nvPr/>
        </p:nvSpPr>
        <p:spPr>
          <a:xfrm>
            <a:off x="6791390" y="3929069"/>
            <a:ext cx="1571636" cy="3571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715140" y="2285995"/>
            <a:ext cx="1571636" cy="3571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79388" y="908050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②</a:t>
            </a:r>
            <a:r>
              <a:rPr lang="en-US" altLang="ko-KR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 </a:t>
            </a:r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단체확인</a:t>
            </a:r>
            <a:endParaRPr lang="en-US" altLang="ko-KR" sz="1600" dirty="0" smtClean="0">
              <a:solidFill>
                <a:srgbClr val="702CFF"/>
              </a:solidFill>
              <a:latin typeface="a고딕17" pitchFamily="18" charset="-127"/>
              <a:ea typeface="a고딕17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600" dirty="0" smtClean="0">
                <a:latin typeface="a고딕16" pitchFamily="18" charset="-127"/>
                <a:ea typeface="a고딕16" pitchFamily="18" charset="-127"/>
              </a:rPr>
              <a:t>개인사업자 </a:t>
            </a:r>
            <a:r>
              <a:rPr lang="en-US" altLang="ko-KR" sz="1600" dirty="0" smtClean="0">
                <a:latin typeface="a고딕16" pitchFamily="18" charset="-127"/>
                <a:ea typeface="a고딕16" pitchFamily="18" charset="-127"/>
              </a:rPr>
              <a:t>/ </a:t>
            </a:r>
            <a:r>
              <a:rPr lang="ko-KR" altLang="en-US" sz="1600" dirty="0" smtClean="0">
                <a:latin typeface="a고딕16" pitchFamily="18" charset="-127"/>
                <a:ea typeface="a고딕16" pitchFamily="18" charset="-127"/>
              </a:rPr>
              <a:t>영리법인</a:t>
            </a:r>
            <a:r>
              <a:rPr lang="en-US" altLang="ko-KR" sz="1600" dirty="0" smtClean="0">
                <a:latin typeface="a고딕16" pitchFamily="18" charset="-127"/>
                <a:ea typeface="a고딕16" pitchFamily="18" charset="-127"/>
              </a:rPr>
              <a:t> :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정보 입력 후 사업자등록번호 확인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572008"/>
            <a:ext cx="4286280" cy="1745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직사각형 16"/>
          <p:cNvSpPr/>
          <p:nvPr/>
        </p:nvSpPr>
        <p:spPr>
          <a:xfrm>
            <a:off x="5072066" y="5929331"/>
            <a:ext cx="857256" cy="28575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857764"/>
            <a:ext cx="1943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직사각형 18"/>
          <p:cNvSpPr/>
          <p:nvPr/>
        </p:nvSpPr>
        <p:spPr>
          <a:xfrm>
            <a:off x="6572264" y="4929201"/>
            <a:ext cx="1785950" cy="3571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단체 회원가입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7"/>
            <a:ext cx="6858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071944"/>
            <a:ext cx="647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52" y="2000240"/>
            <a:ext cx="54768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7" y="4214822"/>
            <a:ext cx="53816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5643582"/>
            <a:ext cx="19431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직사각형 7"/>
          <p:cNvSpPr/>
          <p:nvPr/>
        </p:nvSpPr>
        <p:spPr>
          <a:xfrm>
            <a:off x="179388" y="908050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②</a:t>
            </a:r>
            <a:r>
              <a:rPr lang="en-US" altLang="ko-KR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 </a:t>
            </a:r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단체확인</a:t>
            </a:r>
            <a:endParaRPr lang="en-US" altLang="ko-KR" sz="1600" dirty="0" smtClean="0">
              <a:solidFill>
                <a:srgbClr val="702CFF"/>
              </a:solidFill>
              <a:latin typeface="a고딕17" pitchFamily="18" charset="-127"/>
              <a:ea typeface="a고딕17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600" dirty="0" smtClean="0">
                <a:latin typeface="a고딕16" pitchFamily="18" charset="-127"/>
                <a:ea typeface="a고딕16" pitchFamily="18" charset="-127"/>
              </a:rPr>
              <a:t>비영리법인 </a:t>
            </a:r>
            <a:r>
              <a:rPr lang="en-US" altLang="ko-KR" sz="1600" dirty="0" smtClean="0">
                <a:latin typeface="a고딕16" pitchFamily="18" charset="-127"/>
                <a:ea typeface="a고딕16" pitchFamily="18" charset="-127"/>
              </a:rPr>
              <a:t>/ </a:t>
            </a:r>
            <a:r>
              <a:rPr lang="ko-KR" altLang="en-US" sz="1600" dirty="0" smtClean="0">
                <a:latin typeface="a고딕16" pitchFamily="18" charset="-127"/>
                <a:ea typeface="a고딕16" pitchFamily="18" charset="-127"/>
              </a:rPr>
              <a:t>공식단체 </a:t>
            </a:r>
            <a:r>
              <a:rPr lang="en-US" altLang="ko-KR" sz="1600" b="1" dirty="0" smtClean="0">
                <a:latin typeface="a고딕16" pitchFamily="18" charset="-127"/>
                <a:ea typeface="a고딕16" pitchFamily="18" charset="-127"/>
              </a:rPr>
              <a:t>: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정보 입력 후 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‘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다음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’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클릭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643702" y="5715019"/>
            <a:ext cx="1785950" cy="3571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단체 회원가입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3"/>
            <a:ext cx="8221752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179388" y="908050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③</a:t>
            </a:r>
            <a:r>
              <a:rPr lang="en-US" altLang="ko-KR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 </a:t>
            </a:r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대표자 확인</a:t>
            </a:r>
            <a:endParaRPr lang="en-US" altLang="ko-KR" sz="1600" dirty="0" smtClean="0">
              <a:solidFill>
                <a:srgbClr val="702CFF"/>
              </a:solidFill>
              <a:latin typeface="a고딕17" pitchFamily="18" charset="-127"/>
              <a:ea typeface="a고딕17" pitchFamily="18" charset="-127"/>
            </a:endParaRPr>
          </a:p>
          <a:p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[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대표자 가져오기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]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클릭하여 팝업 창에 대표자 정보 입력 후 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[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검색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] – [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확인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]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785918" y="3571872"/>
            <a:ext cx="1068724" cy="32385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9" y="2000240"/>
            <a:ext cx="4663715" cy="4143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직사각형 11"/>
          <p:cNvSpPr/>
          <p:nvPr/>
        </p:nvSpPr>
        <p:spPr>
          <a:xfrm>
            <a:off x="7929586" y="3000368"/>
            <a:ext cx="642942" cy="28575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857884" y="4286252"/>
            <a:ext cx="714380" cy="28575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071934" y="3857624"/>
            <a:ext cx="428628" cy="21431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786446" y="5214951"/>
            <a:ext cx="785818" cy="285750"/>
          </a:xfrm>
          <a:prstGeom prst="rect">
            <a:avLst/>
          </a:prstGeom>
          <a:noFill/>
          <a:ln w="38100">
            <a:solidFill>
              <a:srgbClr val="35D32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7" name="오른쪽 화살표 16"/>
          <p:cNvSpPr/>
          <p:nvPr/>
        </p:nvSpPr>
        <p:spPr>
          <a:xfrm>
            <a:off x="3143240" y="3500435"/>
            <a:ext cx="642942" cy="42862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00034" y="5143511"/>
            <a:ext cx="378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rgbClr val="702CFF"/>
                </a:solidFill>
                <a:latin typeface="a고딕16" pitchFamily="18" charset="-127"/>
                <a:ea typeface="a고딕16" pitchFamily="18" charset="-127"/>
              </a:rPr>
              <a:t>※ </a:t>
            </a:r>
            <a:r>
              <a:rPr lang="ko-KR" altLang="en-US" sz="1600" dirty="0" smtClean="0">
                <a:solidFill>
                  <a:srgbClr val="702CFF"/>
                </a:solidFill>
                <a:latin typeface="a고딕16" pitchFamily="18" charset="-127"/>
                <a:ea typeface="a고딕16" pitchFamily="18" charset="-127"/>
              </a:rPr>
              <a:t>대표자 정보 검색 불가 시 </a:t>
            </a:r>
            <a:endParaRPr lang="en-US" altLang="ko-KR" sz="1600" dirty="0" smtClean="0">
              <a:solidFill>
                <a:srgbClr val="702CFF"/>
              </a:solidFill>
              <a:latin typeface="a고딕16" pitchFamily="18" charset="-127"/>
              <a:ea typeface="a고딕16" pitchFamily="18" charset="-127"/>
            </a:endParaRPr>
          </a:p>
          <a:p>
            <a:r>
              <a:rPr lang="en-US" altLang="ko-KR" sz="1600" dirty="0" smtClean="0">
                <a:solidFill>
                  <a:srgbClr val="702CFF"/>
                </a:solidFill>
                <a:latin typeface="a고딕16" pitchFamily="18" charset="-127"/>
                <a:ea typeface="a고딕16" pitchFamily="18" charset="-127"/>
              </a:rPr>
              <a:t>   [</a:t>
            </a:r>
            <a:r>
              <a:rPr lang="ko-KR" altLang="en-US" sz="1600" dirty="0" smtClean="0">
                <a:solidFill>
                  <a:srgbClr val="702CFF"/>
                </a:solidFill>
                <a:latin typeface="a고딕16" pitchFamily="18" charset="-127"/>
                <a:ea typeface="a고딕16" pitchFamily="18" charset="-127"/>
              </a:rPr>
              <a:t>개인회원가입</a:t>
            </a:r>
            <a:r>
              <a:rPr lang="en-US" altLang="ko-KR" sz="1600" dirty="0" smtClean="0">
                <a:solidFill>
                  <a:srgbClr val="702CFF"/>
                </a:solidFill>
                <a:latin typeface="a고딕16" pitchFamily="18" charset="-127"/>
                <a:ea typeface="a고딕16" pitchFamily="18" charset="-127"/>
              </a:rPr>
              <a:t>] </a:t>
            </a:r>
            <a:r>
              <a:rPr lang="ko-KR" altLang="en-US" sz="1600" dirty="0" smtClean="0">
                <a:solidFill>
                  <a:srgbClr val="702CFF"/>
                </a:solidFill>
                <a:latin typeface="a고딕16" pitchFamily="18" charset="-127"/>
                <a:ea typeface="a고딕16" pitchFamily="18" charset="-127"/>
              </a:rPr>
              <a:t>클릭 후 </a:t>
            </a:r>
            <a:endParaRPr lang="en-US" altLang="ko-KR" sz="1600" dirty="0" smtClean="0">
              <a:solidFill>
                <a:srgbClr val="702CFF"/>
              </a:solidFill>
              <a:latin typeface="a고딕16" pitchFamily="18" charset="-127"/>
              <a:ea typeface="a고딕16" pitchFamily="18" charset="-127"/>
            </a:endParaRPr>
          </a:p>
          <a:p>
            <a:r>
              <a:rPr lang="ko-KR" altLang="en-US" sz="1600" dirty="0" smtClean="0">
                <a:solidFill>
                  <a:srgbClr val="702CFF"/>
                </a:solidFill>
                <a:latin typeface="a고딕16" pitchFamily="18" charset="-127"/>
                <a:ea typeface="a고딕16" pitchFamily="18" charset="-127"/>
              </a:rPr>
              <a:t>   대표자 명의의 개인 회원가입 진행</a:t>
            </a:r>
            <a:endParaRPr lang="en-US" altLang="ko-KR" sz="1600" dirty="0" smtClean="0">
              <a:solidFill>
                <a:srgbClr val="702CFF"/>
              </a:solidFill>
              <a:latin typeface="a고딕16" pitchFamily="18" charset="-127"/>
              <a:ea typeface="a고딕16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단체 회원가입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28868"/>
            <a:ext cx="8843627" cy="260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직사각형 3"/>
          <p:cNvSpPr/>
          <p:nvPr/>
        </p:nvSpPr>
        <p:spPr>
          <a:xfrm>
            <a:off x="179388" y="908050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③</a:t>
            </a:r>
            <a:r>
              <a:rPr lang="en-US" altLang="ko-KR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 </a:t>
            </a:r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대표자 확인</a:t>
            </a:r>
            <a:endParaRPr lang="en-US" altLang="ko-KR" sz="1600" dirty="0" smtClean="0">
              <a:solidFill>
                <a:srgbClr val="702CFF"/>
              </a:solidFill>
              <a:latin typeface="a고딕17" pitchFamily="18" charset="-127"/>
              <a:ea typeface="a고딕17" pitchFamily="18" charset="-127"/>
            </a:endParaRPr>
          </a:p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휴대폰 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/ </a:t>
            </a:r>
            <a:r>
              <a:rPr lang="ko-KR" altLang="en-US" sz="1600" dirty="0" err="1" smtClean="0">
                <a:latin typeface="a고딕14" pitchFamily="18" charset="-127"/>
                <a:ea typeface="a고딕14" pitchFamily="18" charset="-127"/>
              </a:rPr>
              <a:t>아이핀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 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/ </a:t>
            </a:r>
            <a:r>
              <a:rPr lang="ko-KR" altLang="en-US" sz="1600" dirty="0" err="1" smtClean="0">
                <a:latin typeface="a고딕14" pitchFamily="18" charset="-127"/>
                <a:ea typeface="a고딕14" pitchFamily="18" charset="-127"/>
              </a:rPr>
              <a:t>이메일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 중 </a:t>
            </a:r>
            <a:r>
              <a:rPr lang="ko-KR" altLang="en-US" sz="1600" dirty="0" err="1" smtClean="0">
                <a:latin typeface="a고딕14" pitchFamily="18" charset="-127"/>
                <a:ea typeface="a고딕14" pitchFamily="18" charset="-127"/>
              </a:rPr>
              <a:t>택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1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하여 대표자 본인인증 진행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단체 회원가입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6286512" y="142852"/>
            <a:ext cx="2786082" cy="42862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9" pitchFamily="18" charset="-127"/>
                <a:ea typeface="a고딕19" pitchFamily="18" charset="-127"/>
                <a:cs typeface="+mj-cs"/>
              </a:rPr>
              <a:t>2022 </a:t>
            </a: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9" pitchFamily="18" charset="-127"/>
                <a:ea typeface="a고딕19" pitchFamily="18" charset="-127"/>
                <a:cs typeface="+mj-cs"/>
              </a:rPr>
              <a:t>경기예술지원 </a:t>
            </a:r>
            <a:endParaRPr kumimoji="0" lang="en-US" altLang="ko-KR" sz="1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고딕19" pitchFamily="18" charset="-127"/>
              <a:ea typeface="a고딕19" pitchFamily="18" charset="-127"/>
              <a:cs typeface="+mj-cs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국가문화예술지원시스템 </a:t>
            </a: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NCAS </a:t>
            </a: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안내 매뉴얼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고딕16" pitchFamily="18" charset="-127"/>
              <a:ea typeface="a고딕16" pitchFamily="18" charset="-127"/>
              <a:cs typeface="+mj-c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79388" y="908050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④ 정보작성</a:t>
            </a:r>
            <a:endParaRPr lang="en-US" altLang="ko-KR" sz="1600" dirty="0" smtClean="0">
              <a:solidFill>
                <a:srgbClr val="702CFF"/>
              </a:solidFill>
              <a:latin typeface="a고딕17" pitchFamily="18" charset="-127"/>
              <a:ea typeface="a고딕17" pitchFamily="18" charset="-127"/>
            </a:endParaRPr>
          </a:p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아이디 중복확인 필수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정보 작성 후 </a:t>
            </a:r>
            <a:r>
              <a:rPr lang="ko-KR" altLang="en-US" sz="1600" dirty="0" smtClean="0">
                <a:latin typeface="a고딕16" pitchFamily="18" charset="-127"/>
                <a:ea typeface="a고딕16" pitchFamily="18" charset="-127"/>
              </a:rPr>
              <a:t>사업자등록증</a:t>
            </a:r>
            <a:r>
              <a:rPr lang="en-US" altLang="ko-KR" sz="1600" dirty="0" smtClean="0">
                <a:latin typeface="a고딕16" pitchFamily="18" charset="-127"/>
                <a:ea typeface="a고딕16" pitchFamily="18" charset="-127"/>
              </a:rPr>
              <a:t>, </a:t>
            </a:r>
            <a:r>
              <a:rPr lang="ko-KR" altLang="en-US" sz="1600" dirty="0" smtClean="0">
                <a:latin typeface="a고딕16" pitchFamily="18" charset="-127"/>
                <a:ea typeface="a고딕16" pitchFamily="18" charset="-127"/>
              </a:rPr>
              <a:t>법인등기부등본</a:t>
            </a:r>
            <a:r>
              <a:rPr lang="en-US" altLang="ko-KR" sz="1600" dirty="0" smtClean="0">
                <a:latin typeface="a고딕16" pitchFamily="18" charset="-127"/>
                <a:ea typeface="a고딕16" pitchFamily="18" charset="-127"/>
              </a:rPr>
              <a:t>, </a:t>
            </a:r>
            <a:r>
              <a:rPr lang="ko-KR" altLang="en-US" sz="1600" dirty="0" err="1" smtClean="0">
                <a:latin typeface="a고딕16" pitchFamily="18" charset="-127"/>
                <a:ea typeface="a고딕16" pitchFamily="18" charset="-127"/>
              </a:rPr>
              <a:t>고유번호증</a:t>
            </a:r>
            <a:r>
              <a:rPr lang="ko-KR" altLang="en-US" sz="1600" dirty="0" smtClean="0">
                <a:latin typeface="a고딕16" pitchFamily="18" charset="-127"/>
                <a:ea typeface="a고딕16" pitchFamily="18" charset="-127"/>
              </a:rPr>
              <a:t>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중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 1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개 자료 필수 첨부</a:t>
            </a:r>
            <a:endParaRPr lang="ko-KR" altLang="en-US" sz="1600" dirty="0">
              <a:latin typeface="a고딕14" pitchFamily="18" charset="-127"/>
              <a:ea typeface="a고딕14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214414" y="1714488"/>
            <a:ext cx="7000923" cy="4876799"/>
            <a:chOff x="1285852" y="2051986"/>
            <a:chExt cx="6400800" cy="453930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12073"/>
            <a:stretch>
              <a:fillRect/>
            </a:stretch>
          </p:blipFill>
          <p:spPr bwMode="auto">
            <a:xfrm>
              <a:off x="1285852" y="2051986"/>
              <a:ext cx="6400800" cy="453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직사각형 6"/>
            <p:cNvSpPr/>
            <p:nvPr/>
          </p:nvSpPr>
          <p:spPr>
            <a:xfrm>
              <a:off x="3071802" y="2571745"/>
              <a:ext cx="714380" cy="18139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고딕14" pitchFamily="18" charset="-127"/>
                <a:ea typeface="a고딕14" pitchFamily="18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357290" y="5715016"/>
              <a:ext cx="714380" cy="2857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고딕14" pitchFamily="18" charset="-127"/>
                <a:ea typeface="a고딕14" pitchFamily="18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단체 회원가입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6286512" y="142852"/>
            <a:ext cx="2786082" cy="42862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9" pitchFamily="18" charset="-127"/>
                <a:ea typeface="a고딕19" pitchFamily="18" charset="-127"/>
                <a:cs typeface="+mj-cs"/>
              </a:rPr>
              <a:t>2022 </a:t>
            </a: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9" pitchFamily="18" charset="-127"/>
                <a:ea typeface="a고딕19" pitchFamily="18" charset="-127"/>
                <a:cs typeface="+mj-cs"/>
              </a:rPr>
              <a:t>경기예술지원 </a:t>
            </a:r>
            <a:endParaRPr kumimoji="0" lang="en-US" altLang="ko-KR" sz="1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고딕19" pitchFamily="18" charset="-127"/>
              <a:ea typeface="a고딕19" pitchFamily="18" charset="-127"/>
              <a:cs typeface="+mj-cs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국가문화예술지원시스템 </a:t>
            </a: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NCAS </a:t>
            </a: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안내 매뉴얼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고딕16" pitchFamily="18" charset="-127"/>
              <a:ea typeface="a고딕16" pitchFamily="18" charset="-127"/>
              <a:cs typeface="+mj-cs"/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1" y="1571612"/>
            <a:ext cx="8072488" cy="486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직사각형 3"/>
          <p:cNvSpPr/>
          <p:nvPr/>
        </p:nvSpPr>
        <p:spPr>
          <a:xfrm>
            <a:off x="179388" y="908050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④</a:t>
            </a:r>
            <a:r>
              <a:rPr lang="ko-KR" altLang="en-US" sz="1600" dirty="0" smtClean="0">
                <a:solidFill>
                  <a:srgbClr val="35D32F"/>
                </a:solidFill>
                <a:latin typeface="a고딕17" pitchFamily="18" charset="-127"/>
                <a:ea typeface="a고딕17" pitchFamily="18" charset="-127"/>
              </a:rPr>
              <a:t> </a:t>
            </a:r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정보작성</a:t>
            </a:r>
            <a:endParaRPr lang="en-US" altLang="ko-KR" sz="1600" dirty="0" smtClean="0">
              <a:solidFill>
                <a:srgbClr val="702CFF"/>
              </a:solidFill>
              <a:latin typeface="a고딕17" pitchFamily="18" charset="-127"/>
              <a:ea typeface="a고딕17" pitchFamily="18" charset="-127"/>
            </a:endParaRPr>
          </a:p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지원신청 시에 연동되는 정보이므로 정확하게 입력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단체 회원가입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642919"/>
            <a:ext cx="2643206" cy="256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한국문화예술위원회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5000636"/>
            <a:ext cx="2752725" cy="390525"/>
          </a:xfrm>
          <a:prstGeom prst="rect">
            <a:avLst/>
          </a:prstGeom>
          <a:noFill/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339667"/>
              </p:ext>
            </p:extLst>
          </p:nvPr>
        </p:nvGraphicFramePr>
        <p:xfrm>
          <a:off x="4357686" y="5429264"/>
          <a:ext cx="4357718" cy="105200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71834"/>
                <a:gridCol w="1285884"/>
              </a:tblGrid>
              <a:tr h="135304"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baseline="0" dirty="0" smtClean="0">
                          <a:latin typeface="a고딕16" pitchFamily="18" charset="-127"/>
                          <a:ea typeface="a고딕16" pitchFamily="18" charset="-127"/>
                        </a:rPr>
                        <a:t>NCAS </a:t>
                      </a:r>
                      <a:r>
                        <a:rPr lang="ko-KR" altLang="en-US" sz="1600" kern="0" spc="0" baseline="0" dirty="0" smtClean="0">
                          <a:latin typeface="a고딕16" pitchFamily="18" charset="-127"/>
                          <a:ea typeface="a고딕16" pitchFamily="18" charset="-127"/>
                        </a:rPr>
                        <a:t>고객만족센터</a:t>
                      </a:r>
                      <a:endParaRPr lang="ko-KR" altLang="en-US" sz="1600" b="0" kern="0" spc="0" baseline="0" dirty="0">
                        <a:solidFill>
                          <a:srgbClr val="000000"/>
                        </a:solidFill>
                        <a:latin typeface="a고딕16" pitchFamily="18" charset="-127"/>
                        <a:ea typeface="a고딕16" pitchFamily="18" charset="-127"/>
                      </a:endParaRPr>
                    </a:p>
                  </a:txBody>
                  <a:tcPr marL="64770" marR="64770" marT="17907" marB="17907"/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baseline="0" dirty="0" smtClean="0">
                          <a:latin typeface="a고딕14" pitchFamily="18" charset="-127"/>
                          <a:ea typeface="a고딕14" pitchFamily="18" charset="-127"/>
                        </a:rPr>
                        <a:t>1577-8751</a:t>
                      </a:r>
                      <a:endParaRPr lang="ko-KR" altLang="en-US" sz="1600" kern="0" spc="0" baseline="0" dirty="0">
                        <a:solidFill>
                          <a:srgbClr val="000000"/>
                        </a:solidFill>
                        <a:latin typeface="a고딕14" pitchFamily="18" charset="-127"/>
                        <a:ea typeface="a고딕14" pitchFamily="18" charset="-127"/>
                      </a:endParaRPr>
                    </a:p>
                  </a:txBody>
                  <a:tcPr marL="64770" marR="64770" marT="17907" marB="17907"/>
                </a:tc>
              </a:tr>
              <a:tr h="150448">
                <a:tc gridSpan="2">
                  <a:txBody>
                    <a:bodyPr/>
                    <a:lstStyle/>
                    <a:p>
                      <a:pPr marL="265430" marR="0" indent="-26543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baseline="0" dirty="0" smtClean="0">
                          <a:solidFill>
                            <a:srgbClr val="702CFF"/>
                          </a:solidFill>
                          <a:latin typeface="a고딕16" pitchFamily="18" charset="-127"/>
                          <a:ea typeface="a고딕16" pitchFamily="18" charset="-127"/>
                        </a:rPr>
                        <a:t>※ </a:t>
                      </a:r>
                      <a:r>
                        <a:rPr lang="ko-KR" altLang="en-US" sz="1400" kern="0" spc="0" baseline="0" dirty="0" smtClean="0">
                          <a:solidFill>
                            <a:srgbClr val="702CFF"/>
                          </a:solidFill>
                          <a:latin typeface="a고딕16" pitchFamily="18" charset="-127"/>
                          <a:ea typeface="a고딕16" pitchFamily="18" charset="-127"/>
                        </a:rPr>
                        <a:t>문의가능시간 </a:t>
                      </a:r>
                      <a:r>
                        <a:rPr lang="en-US" altLang="ko-KR" sz="1400" kern="0" spc="0" baseline="0" dirty="0" smtClean="0">
                          <a:solidFill>
                            <a:srgbClr val="702CFF"/>
                          </a:solidFill>
                          <a:latin typeface="a고딕16" pitchFamily="18" charset="-127"/>
                          <a:ea typeface="a고딕16" pitchFamily="18" charset="-127"/>
                        </a:rPr>
                        <a:t>: </a:t>
                      </a:r>
                      <a:r>
                        <a:rPr lang="ko-KR" altLang="en-US" sz="1400" kern="0" spc="0" baseline="0" dirty="0" smtClean="0">
                          <a:solidFill>
                            <a:srgbClr val="702CFF"/>
                          </a:solidFill>
                          <a:latin typeface="a고딕16" pitchFamily="18" charset="-127"/>
                          <a:ea typeface="a고딕16" pitchFamily="18" charset="-127"/>
                        </a:rPr>
                        <a:t>평일 </a:t>
                      </a:r>
                      <a:r>
                        <a:rPr lang="en-US" altLang="ko-KR" sz="1400" kern="0" spc="0" baseline="0" dirty="0" smtClean="0">
                          <a:solidFill>
                            <a:srgbClr val="702CFF"/>
                          </a:solidFill>
                          <a:latin typeface="a고딕16" pitchFamily="18" charset="-127"/>
                          <a:ea typeface="a고딕16" pitchFamily="18" charset="-127"/>
                        </a:rPr>
                        <a:t>9</a:t>
                      </a:r>
                      <a:r>
                        <a:rPr lang="ko-KR" altLang="en-US" sz="1400" kern="0" spc="0" baseline="0" dirty="0" smtClean="0">
                          <a:solidFill>
                            <a:srgbClr val="702CFF"/>
                          </a:solidFill>
                          <a:latin typeface="a고딕16" pitchFamily="18" charset="-127"/>
                          <a:ea typeface="a고딕16" pitchFamily="18" charset="-127"/>
                        </a:rPr>
                        <a:t>시</a:t>
                      </a:r>
                      <a:r>
                        <a:rPr lang="en-US" altLang="ko-KR" sz="1400" kern="0" spc="0" baseline="0" dirty="0" smtClean="0">
                          <a:solidFill>
                            <a:srgbClr val="702CFF"/>
                          </a:solidFill>
                          <a:latin typeface="a고딕16" pitchFamily="18" charset="-127"/>
                          <a:ea typeface="a고딕16" pitchFamily="18" charset="-127"/>
                        </a:rPr>
                        <a:t>~18</a:t>
                      </a:r>
                      <a:r>
                        <a:rPr lang="ko-KR" altLang="en-US" sz="1400" kern="0" spc="0" baseline="0" dirty="0" smtClean="0">
                          <a:solidFill>
                            <a:srgbClr val="702CFF"/>
                          </a:solidFill>
                          <a:latin typeface="a고딕16" pitchFamily="18" charset="-127"/>
                          <a:ea typeface="a고딕16" pitchFamily="18" charset="-127"/>
                        </a:rPr>
                        <a:t>시 </a:t>
                      </a:r>
                      <a:r>
                        <a:rPr lang="ko-KR" altLang="en-US" sz="1400" kern="0" spc="0" baseline="0" dirty="0" smtClean="0">
                          <a:solidFill>
                            <a:srgbClr val="702CFF"/>
                          </a:solidFill>
                          <a:latin typeface="a고딕16" pitchFamily="18" charset="-127"/>
                          <a:ea typeface="a고딕16" pitchFamily="18" charset="-127"/>
                        </a:rPr>
                        <a:t>                                  </a:t>
                      </a:r>
                      <a:r>
                        <a:rPr lang="en-US" altLang="ko-KR" sz="1400" kern="0" spc="0" baseline="0" dirty="0" smtClean="0">
                          <a:solidFill>
                            <a:srgbClr val="702CFF"/>
                          </a:solidFill>
                          <a:latin typeface="a고딕16" pitchFamily="18" charset="-127"/>
                          <a:ea typeface="a고딕16" pitchFamily="18" charset="-127"/>
                        </a:rPr>
                        <a:t>(</a:t>
                      </a:r>
                      <a:r>
                        <a:rPr lang="ko-KR" altLang="en-US" sz="1400" kern="0" spc="0" baseline="0" dirty="0" smtClean="0">
                          <a:solidFill>
                            <a:srgbClr val="702CFF"/>
                          </a:solidFill>
                          <a:latin typeface="a고딕16" pitchFamily="18" charset="-127"/>
                          <a:ea typeface="a고딕16" pitchFamily="18" charset="-127"/>
                        </a:rPr>
                        <a:t>점심시간 </a:t>
                      </a:r>
                      <a:r>
                        <a:rPr lang="en-US" altLang="ko-KR" sz="1400" kern="0" spc="0" baseline="0" dirty="0" smtClean="0">
                          <a:solidFill>
                            <a:srgbClr val="702CFF"/>
                          </a:solidFill>
                          <a:latin typeface="a고딕16" pitchFamily="18" charset="-127"/>
                          <a:ea typeface="a고딕16" pitchFamily="18" charset="-127"/>
                        </a:rPr>
                        <a:t>12~13</a:t>
                      </a:r>
                      <a:r>
                        <a:rPr lang="ko-KR" altLang="en-US" sz="1400" kern="0" spc="0" baseline="0" dirty="0" smtClean="0">
                          <a:solidFill>
                            <a:srgbClr val="702CFF"/>
                          </a:solidFill>
                          <a:latin typeface="a고딕16" pitchFamily="18" charset="-127"/>
                          <a:ea typeface="a고딕16" pitchFamily="18" charset="-127"/>
                        </a:rPr>
                        <a:t>시 제외</a:t>
                      </a:r>
                      <a:r>
                        <a:rPr lang="en-US" altLang="ko-KR" sz="1400" kern="0" spc="0" baseline="0" dirty="0" smtClean="0">
                          <a:solidFill>
                            <a:srgbClr val="702CFF"/>
                          </a:solidFill>
                          <a:latin typeface="a고딕16" pitchFamily="18" charset="-127"/>
                          <a:ea typeface="a고딕16" pitchFamily="18" charset="-127"/>
                        </a:rPr>
                        <a:t>)</a:t>
                      </a:r>
                      <a:endParaRPr lang="ko-KR" altLang="en-US" sz="1400" b="0" kern="0" spc="0" baseline="0" dirty="0">
                        <a:solidFill>
                          <a:srgbClr val="702CFF"/>
                        </a:solidFill>
                        <a:latin typeface="a고딕16" pitchFamily="18" charset="-127"/>
                        <a:ea typeface="a고딕16" pitchFamily="18" charset="-127"/>
                      </a:endParaRPr>
                    </a:p>
                  </a:txBody>
                  <a:tcPr marL="64770" marR="64770" marT="17907" marB="17907"/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64770" marR="64770" marT="17907" marB="179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472" y="908050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chemeClr val="bg1"/>
                </a:solidFill>
                <a:latin typeface="a가을운동회B" pitchFamily="18" charset="-127"/>
                <a:ea typeface="a가을운동회B" pitchFamily="18" charset="-127"/>
              </a:rPr>
              <a:t>문의처</a:t>
            </a:r>
            <a:endParaRPr lang="en-US" altLang="ko-KR" sz="4400" dirty="0" smtClean="0">
              <a:solidFill>
                <a:schemeClr val="bg1"/>
              </a:solidFill>
              <a:latin typeface="a가을운동회B" pitchFamily="18" charset="-127"/>
              <a:ea typeface="a가을운동회B" pitchFamily="18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642919"/>
            <a:ext cx="2643206" cy="256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428992" y="4286256"/>
            <a:ext cx="14735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고딕14" pitchFamily="18" charset="-127"/>
                <a:ea typeface="a고딕14" pitchFamily="18" charset="-127"/>
              </a:rPr>
              <a:t>개인 회원가입</a:t>
            </a:r>
            <a:endParaRPr lang="en-US" altLang="ko-KR" dirty="0" smtClean="0">
              <a:latin typeface="a고딕14" pitchFamily="18" charset="-127"/>
              <a:ea typeface="a고딕14" pitchFamily="18" charset="-127"/>
            </a:endParaRPr>
          </a:p>
          <a:p>
            <a:endParaRPr lang="en-US" altLang="ko-KR" dirty="0" smtClean="0">
              <a:latin typeface="a고딕14" pitchFamily="18" charset="-127"/>
              <a:ea typeface="a고딕14" pitchFamily="18" charset="-127"/>
            </a:endParaRPr>
          </a:p>
          <a:p>
            <a:r>
              <a:rPr lang="ko-KR" altLang="en-US" dirty="0" smtClean="0">
                <a:latin typeface="a고딕14" pitchFamily="18" charset="-127"/>
                <a:ea typeface="a고딕14" pitchFamily="18" charset="-127"/>
              </a:rPr>
              <a:t>단체 회원가입</a:t>
            </a:r>
            <a:endParaRPr lang="en-US" altLang="ko-KR" dirty="0" smtClean="0">
              <a:latin typeface="a고딕14" pitchFamily="18" charset="-127"/>
              <a:ea typeface="a고딕14" pitchFamily="18" charset="-127"/>
            </a:endParaRPr>
          </a:p>
          <a:p>
            <a:endParaRPr lang="en-US" altLang="ko-KR" dirty="0" smtClean="0">
              <a:latin typeface="a고딕14" pitchFamily="18" charset="-127"/>
              <a:ea typeface="a고딕14" pitchFamily="18" charset="-127"/>
            </a:endParaRPr>
          </a:p>
          <a:p>
            <a:r>
              <a:rPr lang="ko-KR" altLang="en-US" dirty="0" smtClean="0">
                <a:latin typeface="a고딕14" pitchFamily="18" charset="-127"/>
                <a:ea typeface="a고딕14" pitchFamily="18" charset="-127"/>
              </a:rPr>
              <a:t>문의처</a:t>
            </a:r>
            <a:endParaRPr lang="en-US" altLang="ko-KR" dirty="0" smtClean="0">
              <a:latin typeface="a고딕14" pitchFamily="18" charset="-127"/>
              <a:ea typeface="a고딕14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3500430" y="4643446"/>
            <a:ext cx="5214974" cy="1143008"/>
            <a:chOff x="3357554" y="4929198"/>
            <a:chExt cx="5357850" cy="1143008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3357554" y="4929198"/>
              <a:ext cx="5357850" cy="0"/>
            </a:xfrm>
            <a:prstGeom prst="line">
              <a:avLst/>
            </a:prstGeom>
            <a:ln w="19050">
              <a:solidFill>
                <a:srgbClr val="702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>
              <a:off x="3357554" y="5500702"/>
              <a:ext cx="5357850" cy="0"/>
            </a:xfrm>
            <a:prstGeom prst="line">
              <a:avLst/>
            </a:prstGeom>
            <a:ln w="19050">
              <a:solidFill>
                <a:srgbClr val="702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3357554" y="6072206"/>
              <a:ext cx="5357850" cy="0"/>
            </a:xfrm>
            <a:prstGeom prst="line">
              <a:avLst/>
            </a:prstGeom>
            <a:ln w="19050">
              <a:solidFill>
                <a:srgbClr val="702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71472" y="908050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bg1"/>
                </a:solidFill>
                <a:latin typeface="a가을운동회B" pitchFamily="18" charset="-127"/>
                <a:ea typeface="a가을운동회B" pitchFamily="18" charset="-127"/>
              </a:rPr>
              <a:t>목차</a:t>
            </a:r>
            <a:endParaRPr lang="en-US" altLang="ko-KR" sz="4800" dirty="0" smtClean="0">
              <a:solidFill>
                <a:schemeClr val="bg1"/>
              </a:solidFill>
              <a:latin typeface="a가을운동회B" pitchFamily="18" charset="-127"/>
              <a:ea typeface="a가을운동회B" pitchFamily="18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6107917" y="142852"/>
            <a:ext cx="2964677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2CFF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국가문화예술지원시스템 </a:t>
            </a: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2CFF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NCAS </a:t>
            </a: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2CFF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안내 매뉴얼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702CFF"/>
              </a:solidFill>
              <a:effectLst/>
              <a:uLnTx/>
              <a:uFillTx/>
              <a:latin typeface="a고딕16" pitchFamily="18" charset="-127"/>
              <a:ea typeface="a고딕16" pitchFamily="18" charset="-127"/>
              <a:cs typeface="+mj-cs"/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072462" y="4286256"/>
            <a:ext cx="6321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 smtClean="0">
                <a:solidFill>
                  <a:srgbClr val="702CFF"/>
                </a:solidFill>
                <a:latin typeface="a고딕14" pitchFamily="18" charset="-127"/>
                <a:ea typeface="a고딕14" pitchFamily="18" charset="-127"/>
              </a:rPr>
              <a:t>4p.</a:t>
            </a:r>
          </a:p>
          <a:p>
            <a:pPr algn="r"/>
            <a:endParaRPr lang="en-US" altLang="ko-KR" dirty="0" smtClean="0">
              <a:solidFill>
                <a:srgbClr val="702CFF"/>
              </a:solidFill>
              <a:latin typeface="a고딕14" pitchFamily="18" charset="-127"/>
              <a:ea typeface="a고딕14" pitchFamily="18" charset="-127"/>
            </a:endParaRPr>
          </a:p>
          <a:p>
            <a:pPr algn="r"/>
            <a:r>
              <a:rPr lang="en-US" altLang="ko-KR" dirty="0" smtClean="0">
                <a:solidFill>
                  <a:srgbClr val="702CFF"/>
                </a:solidFill>
                <a:latin typeface="a고딕14" pitchFamily="18" charset="-127"/>
                <a:ea typeface="a고딕14" pitchFamily="18" charset="-127"/>
              </a:rPr>
              <a:t>11p.</a:t>
            </a:r>
          </a:p>
          <a:p>
            <a:pPr algn="r"/>
            <a:endParaRPr lang="en-US" altLang="ko-KR" dirty="0" smtClean="0">
              <a:solidFill>
                <a:srgbClr val="702CFF"/>
              </a:solidFill>
              <a:latin typeface="a고딕14" pitchFamily="18" charset="-127"/>
              <a:ea typeface="a고딕14" pitchFamily="18" charset="-127"/>
            </a:endParaRPr>
          </a:p>
          <a:p>
            <a:pPr algn="r"/>
            <a:r>
              <a:rPr lang="en-US" altLang="ko-KR" dirty="0" smtClean="0">
                <a:solidFill>
                  <a:srgbClr val="702CFF"/>
                </a:solidFill>
                <a:latin typeface="a고딕14" pitchFamily="18" charset="-127"/>
                <a:ea typeface="a고딕14" pitchFamily="18" charset="-127"/>
              </a:rPr>
              <a:t>20p.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개인 회원가입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9388" y="908050"/>
            <a:ext cx="8286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기존에 가입한 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ID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가 없는 경우에만 회원가입 진행</a:t>
            </a:r>
            <a:endParaRPr lang="en-US" altLang="ko-KR" sz="1600" dirty="0" smtClean="0">
              <a:solidFill>
                <a:srgbClr val="0066FF"/>
              </a:solidFill>
              <a:latin typeface="a고딕14" pitchFamily="18" charset="-127"/>
              <a:ea typeface="a고딕14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13271"/>
          <a:stretch>
            <a:fillRect/>
          </a:stretch>
        </p:blipFill>
        <p:spPr bwMode="auto">
          <a:xfrm>
            <a:off x="214282" y="1857368"/>
            <a:ext cx="8643998" cy="430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357164" y="2607132"/>
            <a:ext cx="439525" cy="1421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857356" y="3678703"/>
            <a:ext cx="2214578" cy="242889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cxnSp>
        <p:nvCxnSpPr>
          <p:cNvPr id="9" name="꺾인 연결선 8"/>
          <p:cNvCxnSpPr/>
          <p:nvPr/>
        </p:nvCxnSpPr>
        <p:spPr>
          <a:xfrm rot="16200000" flipH="1">
            <a:off x="377228" y="2914317"/>
            <a:ext cx="1679827" cy="1280437"/>
          </a:xfrm>
          <a:prstGeom prst="bentConnector3">
            <a:avLst>
              <a:gd name="adj1" fmla="val 99990"/>
            </a:avLst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1"/>
          <p:cNvSpPr txBox="1">
            <a:spLocks/>
          </p:cNvSpPr>
          <p:nvPr/>
        </p:nvSpPr>
        <p:spPr>
          <a:xfrm>
            <a:off x="6286512" y="142852"/>
            <a:ext cx="2786082" cy="42862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100" dirty="0">
              <a:solidFill>
                <a:schemeClr val="bg1"/>
              </a:solidFill>
              <a:latin typeface="a고딕19" pitchFamily="18" charset="-127"/>
              <a:ea typeface="a고딕19" pitchFamily="18" charset="-127"/>
              <a:cs typeface="+mj-cs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9" pitchFamily="18" charset="-127"/>
                <a:ea typeface="a고딕19" pitchFamily="18" charset="-127"/>
                <a:cs typeface="+mj-cs"/>
              </a:rPr>
              <a:t> </a:t>
            </a:r>
            <a:endParaRPr kumimoji="0" lang="en-US" altLang="ko-KR" sz="1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고딕19" pitchFamily="18" charset="-127"/>
              <a:ea typeface="a고딕19" pitchFamily="18" charset="-127"/>
              <a:cs typeface="+mj-cs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국가문화예술지원시스템 </a:t>
            </a: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NCAS </a:t>
            </a: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안내 매뉴얼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고딕16" pitchFamily="18" charset="-127"/>
              <a:ea typeface="a고딕16" pitchFamily="18" charset="-127"/>
              <a:cs typeface="+mj-cs"/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b="6623"/>
          <a:stretch>
            <a:fillRect/>
          </a:stretch>
        </p:blipFill>
        <p:spPr bwMode="auto">
          <a:xfrm>
            <a:off x="142850" y="1857367"/>
            <a:ext cx="8784349" cy="35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직사각형 3"/>
          <p:cNvSpPr/>
          <p:nvPr/>
        </p:nvSpPr>
        <p:spPr>
          <a:xfrm>
            <a:off x="6392960" y="5072075"/>
            <a:ext cx="428628" cy="42862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5535704" y="5072075"/>
            <a:ext cx="642942" cy="42862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9388" y="908050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①</a:t>
            </a:r>
            <a:r>
              <a:rPr lang="en-US" altLang="ko-KR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 </a:t>
            </a:r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본인확인 </a:t>
            </a:r>
            <a:endParaRPr lang="en-US" altLang="ko-KR" sz="1600" dirty="0" smtClean="0">
              <a:solidFill>
                <a:srgbClr val="702CFF"/>
              </a:solidFill>
              <a:latin typeface="a고딕17" pitchFamily="18" charset="-127"/>
              <a:ea typeface="a고딕17" pitchFamily="18" charset="-127"/>
            </a:endParaRPr>
          </a:p>
          <a:p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‘NCAS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회원가입 이용약관에 전체 동의합니다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’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체크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개인 회원가입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6286512" y="142852"/>
            <a:ext cx="2786082" cy="42862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9" pitchFamily="18" charset="-127"/>
                <a:ea typeface="a고딕19" pitchFamily="18" charset="-127"/>
                <a:cs typeface="+mj-cs"/>
              </a:rPr>
              <a:t> </a:t>
            </a:r>
            <a:endParaRPr kumimoji="0" lang="en-US" altLang="ko-KR" sz="1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고딕19" pitchFamily="18" charset="-127"/>
              <a:ea typeface="a고딕19" pitchFamily="18" charset="-127"/>
              <a:cs typeface="+mj-cs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국가문화예술지원시스템 </a:t>
            </a: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NCAS </a:t>
            </a: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안내 매뉴얼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고딕16" pitchFamily="18" charset="-127"/>
              <a:ea typeface="a고딕16" pitchFamily="18" charset="-127"/>
              <a:cs typeface="+mj-cs"/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35999"/>
            <a:ext cx="8858312" cy="260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직사각형 3"/>
          <p:cNvSpPr/>
          <p:nvPr/>
        </p:nvSpPr>
        <p:spPr>
          <a:xfrm>
            <a:off x="179388" y="908050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①</a:t>
            </a:r>
            <a:r>
              <a:rPr lang="en-US" altLang="ko-KR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 </a:t>
            </a:r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본인확인 </a:t>
            </a:r>
            <a:endParaRPr lang="en-US" altLang="ko-KR" sz="1600" dirty="0" smtClean="0">
              <a:solidFill>
                <a:srgbClr val="702CFF"/>
              </a:solidFill>
              <a:latin typeface="a고딕17" pitchFamily="18" charset="-127"/>
              <a:ea typeface="a고딕17" pitchFamily="18" charset="-127"/>
            </a:endParaRPr>
          </a:p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휴대폰 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/ </a:t>
            </a:r>
            <a:r>
              <a:rPr lang="ko-KR" altLang="en-US" sz="1600" dirty="0" err="1" smtClean="0">
                <a:latin typeface="a고딕14" pitchFamily="18" charset="-127"/>
                <a:ea typeface="a고딕14" pitchFamily="18" charset="-127"/>
              </a:rPr>
              <a:t>아이핀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 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/ </a:t>
            </a:r>
            <a:r>
              <a:rPr lang="ko-KR" altLang="en-US" sz="1600" dirty="0" err="1" smtClean="0">
                <a:latin typeface="a고딕14" pitchFamily="18" charset="-127"/>
                <a:ea typeface="a고딕14" pitchFamily="18" charset="-127"/>
              </a:rPr>
              <a:t>이메일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 중 </a:t>
            </a:r>
            <a:r>
              <a:rPr lang="ko-KR" altLang="en-US" sz="1600" dirty="0" err="1" smtClean="0">
                <a:latin typeface="a고딕14" pitchFamily="18" charset="-127"/>
                <a:ea typeface="a고딕14" pitchFamily="18" charset="-127"/>
              </a:rPr>
              <a:t>택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1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하여 본인인증 진행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개인 회원가입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6084168" y="142852"/>
            <a:ext cx="2988426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국가문화예술지원시스템 </a:t>
            </a: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NCAS </a:t>
            </a: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안내 매뉴얼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고딕16" pitchFamily="18" charset="-127"/>
              <a:ea typeface="a고딕16" pitchFamily="18" charset="-127"/>
              <a:cs typeface="+mj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612" t="12330" r="66935" b="49314"/>
          <a:stretch>
            <a:fillRect/>
          </a:stretch>
        </p:blipFill>
        <p:spPr bwMode="auto">
          <a:xfrm>
            <a:off x="500034" y="1357298"/>
            <a:ext cx="278608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571868" y="1357298"/>
            <a:ext cx="49640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1.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통신사 선택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후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전체 동의 체크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  <a:p>
            <a:pPr marL="342900" indent="-342900"/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2.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문자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(SMS)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로 인증하기 선택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  <a:p>
            <a:pPr marL="342900" indent="-342900"/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    (PASS </a:t>
            </a:r>
            <a:r>
              <a:rPr lang="ko-KR" altLang="en-US" sz="1600" dirty="0" err="1" smtClean="0">
                <a:latin typeface="a고딕14" pitchFamily="18" charset="-127"/>
                <a:ea typeface="a고딕14" pitchFamily="18" charset="-127"/>
              </a:rPr>
              <a:t>앱을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 설치하셨을 경우 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PASS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로 인증하기 선택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)</a:t>
            </a:r>
          </a:p>
          <a:p>
            <a:pPr marL="342900" indent="-342900"/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3.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개인정보 입력 후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확인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643048" y="2857497"/>
            <a:ext cx="6261609" cy="3683907"/>
            <a:chOff x="675209" y="2714620"/>
            <a:chExt cx="7708580" cy="4535206"/>
          </a:xfrm>
        </p:grpSpPr>
        <p:grpSp>
          <p:nvGrpSpPr>
            <p:cNvPr id="12" name="그룹 11"/>
            <p:cNvGrpSpPr/>
            <p:nvPr/>
          </p:nvGrpSpPr>
          <p:grpSpPr>
            <a:xfrm>
              <a:off x="4786314" y="2714620"/>
              <a:ext cx="3597475" cy="4449130"/>
              <a:chOff x="4786313" y="857232"/>
              <a:chExt cx="4274484" cy="5286412"/>
            </a:xfrm>
          </p:grpSpPr>
          <p:pic>
            <p:nvPicPr>
              <p:cNvPr id="5124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86313" y="857232"/>
                <a:ext cx="4159215" cy="5286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직사각형 5"/>
              <p:cNvSpPr/>
              <p:nvPr/>
            </p:nvSpPr>
            <p:spPr>
              <a:xfrm>
                <a:off x="4917393" y="1588711"/>
                <a:ext cx="4143404" cy="365739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고딕14" pitchFamily="18" charset="-127"/>
                  <a:ea typeface="a고딕14" pitchFamily="18" charset="-127"/>
                </a:endParaRPr>
              </a:p>
            </p:txBody>
          </p:sp>
        </p:grpSp>
        <p:grpSp>
          <p:nvGrpSpPr>
            <p:cNvPr id="13" name="그룹 12"/>
            <p:cNvGrpSpPr/>
            <p:nvPr/>
          </p:nvGrpSpPr>
          <p:grpSpPr>
            <a:xfrm>
              <a:off x="675209" y="2734594"/>
              <a:ext cx="3896791" cy="4515232"/>
              <a:chOff x="428596" y="1428736"/>
              <a:chExt cx="4143404" cy="4800984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9027" r="3589" b="7964"/>
              <a:stretch>
                <a:fillRect/>
              </a:stretch>
            </p:blipFill>
            <p:spPr bwMode="auto">
              <a:xfrm>
                <a:off x="857224" y="1428736"/>
                <a:ext cx="3710000" cy="47149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28662" y="4500570"/>
                <a:ext cx="3643338" cy="1729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오른쪽 화살표 6"/>
              <p:cNvSpPr/>
              <p:nvPr/>
            </p:nvSpPr>
            <p:spPr>
              <a:xfrm>
                <a:off x="428596" y="4500570"/>
                <a:ext cx="357190" cy="285752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고딕14" pitchFamily="18" charset="-127"/>
                  <a:ea typeface="a고딕14" pitchFamily="18" charset="-127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857224" y="4429132"/>
                <a:ext cx="428628" cy="42862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고딕14" pitchFamily="18" charset="-127"/>
                  <a:ea typeface="a고딕14" pitchFamily="18" charset="-127"/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1571604" y="1928802"/>
                <a:ext cx="2428892" cy="242889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고딕14" pitchFamily="18" charset="-127"/>
                  <a:ea typeface="a고딕14" pitchFamily="18" charset="-127"/>
                </a:endParaRPr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1214415" y="6848098"/>
              <a:ext cx="3357586" cy="3671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고딕14" pitchFamily="18" charset="-127"/>
                <a:ea typeface="a고딕14" pitchFamily="18" charset="-127"/>
              </a:endParaRPr>
            </a:p>
          </p:txBody>
        </p:sp>
      </p:grpSp>
      <p:sp>
        <p:nvSpPr>
          <p:cNvPr id="18" name="타원 17"/>
          <p:cNvSpPr/>
          <p:nvPr/>
        </p:nvSpPr>
        <p:spPr>
          <a:xfrm>
            <a:off x="2214546" y="4857763"/>
            <a:ext cx="357190" cy="3571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고딕14" pitchFamily="18" charset="-127"/>
                <a:ea typeface="a고딕14" pitchFamily="18" charset="-127"/>
              </a:rPr>
              <a:t>1</a:t>
            </a:r>
            <a:endParaRPr lang="ko-KR" altLang="en-US" b="1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1714480" y="6143647"/>
            <a:ext cx="357190" cy="3571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고딕14" pitchFamily="18" charset="-127"/>
                <a:ea typeface="a고딕14" pitchFamily="18" charset="-127"/>
              </a:rPr>
              <a:t>2</a:t>
            </a:r>
            <a:endParaRPr lang="ko-KR" altLang="en-US" b="1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7858148" y="3143251"/>
            <a:ext cx="357190" cy="3571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고딕14" pitchFamily="18" charset="-127"/>
                <a:ea typeface="a고딕14" pitchFamily="18" charset="-127"/>
              </a:rPr>
              <a:t>3</a:t>
            </a:r>
            <a:endParaRPr lang="ko-KR" altLang="en-US" b="1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개인 회원가입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5796136" y="142852"/>
            <a:ext cx="3276458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국가문화예술지원시스템 </a:t>
            </a:r>
            <a:r>
              <a:rPr kumimoji="0" lang="en-US" altLang="ko-KR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NCAS </a:t>
            </a:r>
            <a:r>
              <a:rPr kumimoji="0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고딕16" pitchFamily="18" charset="-127"/>
                <a:ea typeface="a고딕16" pitchFamily="18" charset="-127"/>
                <a:cs typeface="+mj-cs"/>
              </a:rPr>
              <a:t>안내 매뉴얼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고딕16" pitchFamily="18" charset="-127"/>
              <a:ea typeface="a고딕16" pitchFamily="18" charset="-127"/>
              <a:cs typeface="+mj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79388" y="908050"/>
            <a:ext cx="1249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①</a:t>
            </a:r>
            <a:r>
              <a:rPr lang="en-US" altLang="ko-KR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 </a:t>
            </a:r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본인확인</a:t>
            </a:r>
            <a:endParaRPr lang="en-US" altLang="ko-KR" sz="1600" dirty="0" smtClean="0">
              <a:solidFill>
                <a:srgbClr val="702CFF"/>
              </a:solidFill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25" name="슬라이드 번호 개체 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571748"/>
            <a:ext cx="3786214" cy="41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4677" t="12330" r="33871" b="49315"/>
          <a:stretch>
            <a:fillRect/>
          </a:stretch>
        </p:blipFill>
        <p:spPr bwMode="auto">
          <a:xfrm>
            <a:off x="500034" y="1357298"/>
            <a:ext cx="278608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3571868" y="1357298"/>
            <a:ext cx="5429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err="1" smtClean="0">
                <a:latin typeface="a고딕14" pitchFamily="18" charset="-127"/>
                <a:ea typeface="a고딕14" pitchFamily="18" charset="-127"/>
              </a:rPr>
              <a:t>아이핀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 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ID,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비밀번호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,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보안문자 입력 후 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[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확인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]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클릭 </a:t>
            </a:r>
            <a:endParaRPr lang="ko-KR" altLang="en-US" sz="1600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14678" y="3571876"/>
            <a:ext cx="2571768" cy="114300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개인 회원가입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79388" y="908050"/>
            <a:ext cx="1249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①</a:t>
            </a:r>
            <a:r>
              <a:rPr lang="en-US" altLang="ko-KR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 </a:t>
            </a:r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본인확인</a:t>
            </a:r>
            <a:endParaRPr lang="en-US" altLang="ko-KR" sz="1600" dirty="0" smtClean="0">
              <a:solidFill>
                <a:srgbClr val="702CFF"/>
              </a:solidFill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786058"/>
            <a:ext cx="4643470" cy="26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64" y="2786058"/>
            <a:ext cx="3875297" cy="257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66936" t="12330" r="806" b="48331"/>
          <a:stretch>
            <a:fillRect/>
          </a:stretch>
        </p:blipFill>
        <p:spPr bwMode="auto">
          <a:xfrm>
            <a:off x="500034" y="1357298"/>
            <a:ext cx="278608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3571868" y="1357298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개인정보 입력 후 인증메일 받기 클릭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수신된 인증메일을 확인하여 인증문자 입력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  <a:p>
            <a:endParaRPr lang="ko-KR" altLang="en-US" sz="1600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43108" y="4572007"/>
            <a:ext cx="785850" cy="21431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000792" y="5072074"/>
            <a:ext cx="1285884" cy="28575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cxnSp>
        <p:nvCxnSpPr>
          <p:cNvPr id="9" name="꺾인 연결선 8"/>
          <p:cNvCxnSpPr/>
          <p:nvPr/>
        </p:nvCxnSpPr>
        <p:spPr>
          <a:xfrm rot="5400000" flipH="1">
            <a:off x="3893360" y="2607447"/>
            <a:ext cx="642943" cy="4857816"/>
          </a:xfrm>
          <a:prstGeom prst="bentConnector4">
            <a:avLst>
              <a:gd name="adj1" fmla="val -35555"/>
              <a:gd name="adj2" fmla="val 99983"/>
            </a:avLst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개인 회원가입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79388" y="908050"/>
            <a:ext cx="1249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①</a:t>
            </a:r>
            <a:r>
              <a:rPr lang="en-US" altLang="ko-KR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 </a:t>
            </a:r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본인확인</a:t>
            </a:r>
            <a:endParaRPr lang="en-US" altLang="ko-KR" sz="1600" dirty="0" smtClean="0">
              <a:solidFill>
                <a:srgbClr val="702CFF"/>
              </a:solidFill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 t="31169"/>
          <a:stretch>
            <a:fillRect/>
          </a:stretch>
        </p:blipFill>
        <p:spPr bwMode="auto">
          <a:xfrm>
            <a:off x="642910" y="2000243"/>
            <a:ext cx="8006426" cy="42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개인 회원가입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79388" y="908050"/>
            <a:ext cx="7035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②</a:t>
            </a:r>
            <a:r>
              <a:rPr lang="en-US" altLang="ko-KR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 </a:t>
            </a:r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정보작성</a:t>
            </a:r>
            <a:endParaRPr lang="en-US" altLang="ko-KR" sz="1600" dirty="0" smtClean="0">
              <a:solidFill>
                <a:srgbClr val="702CFF"/>
              </a:solidFill>
              <a:latin typeface="a고딕17" pitchFamily="18" charset="-127"/>
              <a:ea typeface="a고딕17" pitchFamily="18" charset="-127"/>
            </a:endParaRPr>
          </a:p>
          <a:p>
            <a:r>
              <a:rPr lang="ko-KR" altLang="en-US" sz="1600" dirty="0" err="1" smtClean="0">
                <a:latin typeface="a고딕14" pitchFamily="18" charset="-127"/>
                <a:ea typeface="a고딕14" pitchFamily="18" charset="-127"/>
              </a:rPr>
              <a:t>이메일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 및 휴대전화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/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전화번호 필수 입력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지원신청 시 연동되는 정보로 반드시 정확하게 입력 바람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522</Words>
  <Application>Microsoft Office PowerPoint</Application>
  <PresentationFormat>화면 슬라이드 쇼(4:3)</PresentationFormat>
  <Paragraphs>117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예술진흥실</dc:creator>
  <cp:lastModifiedBy>user</cp:lastModifiedBy>
  <cp:revision>118</cp:revision>
  <dcterms:created xsi:type="dcterms:W3CDTF">2021-12-01T02:13:39Z</dcterms:created>
  <dcterms:modified xsi:type="dcterms:W3CDTF">2022-04-13T01:23:07Z</dcterms:modified>
</cp:coreProperties>
</file>