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CFF"/>
    <a:srgbClr val="D1FFDC"/>
    <a:srgbClr val="66FF99"/>
    <a:srgbClr val="99FFCC"/>
    <a:srgbClr val="00CC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94" autoAdjust="0"/>
  </p:normalViewPr>
  <p:slideViewPr>
    <p:cSldViewPr showGuides="1">
      <p:cViewPr>
        <p:scale>
          <a:sx n="66" d="100"/>
          <a:sy n="66" d="100"/>
        </p:scale>
        <p:origin x="-2952" y="-10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DAAB-4981-4E98-9D2F-21831BA80EC5}" type="datetimeFigureOut">
              <a:rPr lang="ko-KR" altLang="en-US" smtClean="0"/>
              <a:pPr/>
              <a:t>2022-04-20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55387-E80A-4CE8-BB39-1A488ADD1B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cas.or.kr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gcf.k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cas.or.kr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00034" y="5500702"/>
            <a:ext cx="8286808" cy="285752"/>
          </a:xfrm>
          <a:prstGeom prst="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500034" y="1643050"/>
            <a:ext cx="8214074" cy="1500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1200" dirty="0" smtClean="0">
              <a:latin typeface="a고딕15" pitchFamily="18" charset="-127"/>
              <a:ea typeface="a고딕15" pitchFamily="18" charset="-127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ko-KR" altLang="en-US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국가문화예술지원시스템</a:t>
            </a:r>
            <a:r>
              <a:rPr lang="en-US" altLang="ko-KR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(</a:t>
            </a:r>
            <a:r>
              <a:rPr lang="ko-KR" altLang="en-US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이하 </a:t>
            </a:r>
            <a:r>
              <a:rPr lang="en-US" altLang="ko-KR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NCAS)</a:t>
            </a:r>
            <a:r>
              <a:rPr lang="ko-KR" altLang="en-US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란</a:t>
            </a:r>
            <a:r>
              <a:rPr lang="en-US" altLang="ko-KR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한국문화예술위원회가 구축하여 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17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개 광역자치단체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(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문화재단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)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의 보조금 주관기관이 함께 활용하는 시스템입니다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. 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예술가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예술단체 여러분께 보조금 지원사업의 신속한 정보와 지원신청업무의 표준화된 온라인 환경을 제공하기 위해 활용합니다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.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altLang="ko-KR" sz="1200" dirty="0" smtClean="0">
              <a:latin typeface="a고딕15" pitchFamily="18" charset="-127"/>
              <a:ea typeface="a고딕15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1472" y="908050"/>
            <a:ext cx="8072494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2022 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경기도 장애예술인 전문예술교육지원사업의 지원신청과 선정 이후 교부신청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, 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결과보고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 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및 정산은 국가문화예술지원시스템 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(</a:t>
            </a:r>
            <a:r>
              <a:rPr lang="en-US" altLang="ko-KR" sz="1600" u="sng" spc="-100" dirty="0" smtClean="0">
                <a:latin typeface="a고딕15" pitchFamily="18" charset="-127"/>
                <a:ea typeface="a고딕15" pitchFamily="18" charset="-127"/>
                <a:hlinkClick r:id="rId2"/>
              </a:rPr>
              <a:t>ncas.or.kr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)</a:t>
            </a: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를 통해 온라인으로 진행됩니다</a:t>
            </a:r>
            <a:r>
              <a:rPr lang="en-US" altLang="ko-KR" sz="1600" spc="-100" dirty="0" smtClean="0">
                <a:latin typeface="a고딕15" pitchFamily="18" charset="-127"/>
                <a:ea typeface="a고딕15" pitchFamily="18" charset="-127"/>
              </a:rPr>
              <a:t>.</a:t>
            </a:r>
            <a:endParaRPr lang="ko-KR" altLang="en-US" sz="1600" spc="-100" dirty="0" smtClean="0">
              <a:latin typeface="a고딕15" pitchFamily="18" charset="-127"/>
              <a:ea typeface="a고딕15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0034" y="3318570"/>
            <a:ext cx="850112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100"/>
              </a:lnSpc>
              <a:spcBef>
                <a:spcPct val="20000"/>
              </a:spcBef>
              <a:defRPr/>
            </a:pPr>
            <a:r>
              <a:rPr lang="ko-KR" altLang="en-US" spc="-1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지원신청 시 유의사항</a:t>
            </a:r>
            <a:endParaRPr lang="ko-KR" altLang="en-US" spc="-100" dirty="0" smtClean="0">
              <a:solidFill>
                <a:srgbClr val="702CFF"/>
              </a:solidFill>
              <a:latin typeface="a고딕15" pitchFamily="18" charset="-127"/>
              <a:ea typeface="a고딕15" pitchFamily="18" charset="-127"/>
            </a:endParaRPr>
          </a:p>
          <a:p>
            <a:pPr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latin typeface="a고딕15" pitchFamily="18" charset="-127"/>
                <a:ea typeface="a고딕15" pitchFamily="18" charset="-127"/>
              </a:rPr>
              <a:t>  </a:t>
            </a:r>
            <a:r>
              <a:rPr lang="ko-KR" altLang="en-US" sz="1600" spc="-100" dirty="0" smtClean="0">
                <a:latin typeface="a고딕16" pitchFamily="18" charset="-127"/>
                <a:ea typeface="a고딕16" pitchFamily="18" charset="-127"/>
              </a:rPr>
              <a:t>반드시 지원신청 주체를 확인하여 로그인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해주세요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 </a:t>
            </a:r>
          </a:p>
          <a:p>
            <a:pPr>
              <a:lnSpc>
                <a:spcPts val="2100"/>
              </a:lnSpc>
            </a:pP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   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개인’ 자격으로 지원신청 → ‘개인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ID 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로그인’ 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/  ‘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단체’ 자격으로 지원신청 → ‘단체</a:t>
            </a:r>
            <a:r>
              <a:rPr lang="en-US" altLang="ko-KR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ID </a:t>
            </a:r>
            <a:r>
              <a:rPr lang="ko-KR" altLang="en-US" sz="1600" spc="-100" dirty="0" smtClean="0">
                <a:solidFill>
                  <a:schemeClr val="bg1">
                    <a:lumMod val="50000"/>
                  </a:schemeClr>
                </a:solidFill>
                <a:latin typeface="a고딕14" pitchFamily="18" charset="-127"/>
                <a:ea typeface="a고딕14" pitchFamily="18" charset="-127"/>
              </a:rPr>
              <a:t>로그인’</a:t>
            </a:r>
          </a:p>
          <a:p>
            <a:pPr>
              <a:lnSpc>
                <a:spcPts val="2100"/>
              </a:lnSpc>
              <a:buFont typeface="Arial" pitchFamily="34" charset="0"/>
              <a:buChar char="•"/>
            </a:pP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  최종제출 후 내용을 수정하려면 지원서를 회수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(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취소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)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하여야 하며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,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 접수기간 내에 다시 제출을 완료해야 합니다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</a:t>
            </a:r>
          </a:p>
          <a:p>
            <a:pPr>
              <a:lnSpc>
                <a:spcPts val="2100"/>
              </a:lnSpc>
              <a:buFont typeface="Arial" pitchFamily="34" charset="0"/>
              <a:buChar char="•"/>
            </a:pP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 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지원신청 시에는 등록된 회원 정보 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(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등록소재지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연락처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주소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사업자등록번호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고유번호 등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)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가 </a:t>
            </a:r>
            <a:endParaRPr lang="en-US" altLang="ko-KR" sz="1600" spc="-100" dirty="0" smtClean="0">
              <a:latin typeface="a고딕14" pitchFamily="18" charset="-127"/>
              <a:ea typeface="a고딕14" pitchFamily="18" charset="-127"/>
            </a:endParaRPr>
          </a:p>
          <a:p>
            <a:pPr>
              <a:lnSpc>
                <a:spcPts val="2100"/>
              </a:lnSpc>
            </a:pP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  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최신 정보인지 확인해주시기 바랍니다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</a:t>
            </a:r>
          </a:p>
          <a:p>
            <a:pPr>
              <a:lnSpc>
                <a:spcPts val="2100"/>
              </a:lnSpc>
              <a:buFont typeface="Arial" pitchFamily="34" charset="0"/>
              <a:buChar char="•"/>
            </a:pP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 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지원사업 관련 안내는 기재하신 담당자 연락처를 통해 전달되오니 정보를 정확히 기입해주세요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</a:t>
            </a:r>
          </a:p>
          <a:p>
            <a:pPr>
              <a:lnSpc>
                <a:spcPts val="2100"/>
              </a:lnSpc>
              <a:buFont typeface="Arial" pitchFamily="34" charset="0"/>
              <a:buChar char="•"/>
            </a:pP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  </a:t>
            </a:r>
            <a:r>
              <a:rPr lang="ko-KR" altLang="en-US" sz="1600" spc="-100" dirty="0" smtClean="0">
                <a:latin typeface="a고딕14" pitchFamily="18" charset="-127"/>
                <a:ea typeface="a고딕14" pitchFamily="18" charset="-127"/>
              </a:rPr>
              <a:t>지원신청 마감 이후에는 지원신청서의 수정 및 제출이 불가합니다</a:t>
            </a:r>
            <a:r>
              <a:rPr lang="en-US" altLang="ko-KR" sz="1600" spc="-100" dirty="0" smtClean="0">
                <a:latin typeface="a고딕14" pitchFamily="18" charset="-127"/>
                <a:ea typeface="a고딕14" pitchFamily="18" charset="-127"/>
              </a:rPr>
              <a:t>.</a:t>
            </a:r>
            <a:endParaRPr lang="en-US" altLang="ko-KR" sz="1600" spc="-100" dirty="0" smtClean="0">
              <a:solidFill>
                <a:srgbClr val="00CC00"/>
              </a:solidFill>
              <a:latin typeface="a고딕14" pitchFamily="18" charset="-127"/>
              <a:ea typeface="a고딕14" pitchFamily="18" charset="-127"/>
            </a:endParaRPr>
          </a:p>
          <a:p>
            <a:pPr>
              <a:lnSpc>
                <a:spcPts val="2100"/>
              </a:lnSpc>
            </a:pPr>
            <a:r>
              <a:rPr lang="en-US" altLang="ko-KR" sz="1600" spc="-1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※ </a:t>
            </a:r>
            <a:r>
              <a:rPr lang="ko-KR" altLang="en-US" sz="1600" spc="-1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지원신청 마감일에는 접속자가 몰려 서버가 다운될 수 있으니 마감 </a:t>
            </a:r>
            <a:r>
              <a:rPr lang="en-US" altLang="ko-KR" sz="1600" spc="-1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1</a:t>
            </a:r>
            <a:r>
              <a:rPr lang="ko-KR" altLang="en-US" sz="1600" spc="-1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시간 전까지 최종 제출을 진행해주세요</a:t>
            </a:r>
            <a:r>
              <a:rPr lang="en-US" altLang="ko-KR" sz="1600" spc="-1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. </a:t>
            </a:r>
            <a:endParaRPr lang="en-US" altLang="ko-KR" sz="1400" b="1" spc="-100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388" y="908050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신청개요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57298"/>
            <a:ext cx="8734425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6" y="2357431"/>
            <a:ext cx="873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직사각형 15"/>
          <p:cNvSpPr/>
          <p:nvPr/>
        </p:nvSpPr>
        <p:spPr>
          <a:xfrm>
            <a:off x="1742614" y="1434101"/>
            <a:ext cx="6357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프로젝트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사업명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등 기입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endParaRPr lang="en-US" altLang="ko-KR" sz="600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예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) </a:t>
            </a:r>
            <a:r>
              <a:rPr lang="ko-KR" altLang="en-US" sz="1600" dirty="0" err="1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일곱색깔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무지개 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&lt;</a:t>
            </a:r>
            <a:r>
              <a:rPr lang="ko-KR" altLang="en-US" sz="1600" dirty="0" err="1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장애예술인위드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&gt;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(O) / 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en-US" altLang="ko-KR" sz="1600" dirty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  </a:t>
            </a:r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경기도 장애예술인 전문예술교육지원</a:t>
            </a:r>
            <a:r>
              <a:rPr lang="en-US" altLang="ko-KR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(X) 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285726" y="2786058"/>
            <a:ext cx="70945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ea typeface="a고딕14" pitchFamily="18" charset="-127"/>
              </a:rPr>
              <a:t>사업기간이 </a:t>
            </a:r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미정일 경우라도 예정</a:t>
            </a:r>
            <a:r>
              <a:rPr lang="en-US" altLang="ko-KR" sz="1600" dirty="0" smtClean="0">
                <a:solidFill>
                  <a:srgbClr val="702CFF"/>
                </a:solidFill>
                <a:ea typeface="a고딕16" pitchFamily="18" charset="-127"/>
              </a:rPr>
              <a:t>,</a:t>
            </a:r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희망일자를 작성 </a:t>
            </a:r>
            <a:r>
              <a:rPr lang="en-US" altLang="ko-KR" sz="1600" dirty="0" smtClean="0">
                <a:solidFill>
                  <a:srgbClr val="702CFF"/>
                </a:solidFill>
                <a:ea typeface="a고딕14" pitchFamily="18" charset="-127"/>
              </a:rPr>
              <a:t>(</a:t>
            </a:r>
            <a:r>
              <a:rPr lang="ko-KR" altLang="en-US" sz="1600" dirty="0" smtClean="0">
                <a:solidFill>
                  <a:srgbClr val="702CFF"/>
                </a:solidFill>
                <a:ea typeface="a고딕14" pitchFamily="18" charset="-127"/>
              </a:rPr>
              <a:t>선정 후 내용 수정가능</a:t>
            </a:r>
            <a:r>
              <a:rPr lang="en-US" altLang="ko-KR" sz="1600" dirty="0" smtClean="0">
                <a:solidFill>
                  <a:srgbClr val="702CFF"/>
                </a:solidFill>
                <a:ea typeface="a고딕14" pitchFamily="18" charset="-127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t="20882" b="35963"/>
          <a:stretch>
            <a:fillRect/>
          </a:stretch>
        </p:blipFill>
        <p:spPr bwMode="auto">
          <a:xfrm>
            <a:off x="179388" y="1285860"/>
            <a:ext cx="8715375" cy="177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9388" y="908050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신청개요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971568" y="357301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702CFF"/>
                </a:solidFill>
              </a:rPr>
              <a:t>교육장소를 작성해주시면 됩니다</a:t>
            </a:r>
            <a:r>
              <a:rPr lang="en-US" altLang="ko-KR" dirty="0" smtClean="0">
                <a:solidFill>
                  <a:srgbClr val="702CFF"/>
                </a:solidFill>
              </a:rPr>
              <a:t>.</a:t>
            </a:r>
            <a:endParaRPr lang="ko-KR" altLang="en-US" dirty="0">
              <a:solidFill>
                <a:srgbClr val="702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94" y="1285861"/>
            <a:ext cx="8734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71678"/>
            <a:ext cx="8648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388" y="908050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신청개요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99592" y="357301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702CFF"/>
                </a:solidFill>
              </a:rPr>
              <a:t>□ </a:t>
            </a:r>
            <a:r>
              <a:rPr lang="en-US" altLang="ko-KR" dirty="0">
                <a:solidFill>
                  <a:srgbClr val="702CFF"/>
                </a:solidFill>
              </a:rPr>
              <a:t>50,000,000</a:t>
            </a:r>
            <a:r>
              <a:rPr lang="ko-KR" altLang="en-US" dirty="0">
                <a:solidFill>
                  <a:srgbClr val="702CFF"/>
                </a:solidFill>
              </a:rPr>
              <a:t>원 □ </a:t>
            </a:r>
            <a:r>
              <a:rPr lang="en-US" altLang="ko-KR" dirty="0">
                <a:solidFill>
                  <a:srgbClr val="702CFF"/>
                </a:solidFill>
              </a:rPr>
              <a:t>30,000,000</a:t>
            </a:r>
            <a:r>
              <a:rPr lang="ko-KR" altLang="en-US" dirty="0">
                <a:solidFill>
                  <a:srgbClr val="702CFF"/>
                </a:solidFill>
              </a:rPr>
              <a:t>원 □</a:t>
            </a:r>
            <a:r>
              <a:rPr lang="en-US" altLang="ko-KR" dirty="0">
                <a:solidFill>
                  <a:srgbClr val="702CFF"/>
                </a:solidFill>
              </a:rPr>
              <a:t>20,000,000</a:t>
            </a:r>
            <a:r>
              <a:rPr lang="ko-KR" altLang="en-US" dirty="0">
                <a:solidFill>
                  <a:srgbClr val="702CFF"/>
                </a:solidFill>
              </a:rPr>
              <a:t>원 </a:t>
            </a:r>
            <a:r>
              <a:rPr lang="ko-KR" altLang="en-US" dirty="0" smtClean="0">
                <a:solidFill>
                  <a:srgbClr val="702CFF"/>
                </a:solidFill>
              </a:rPr>
              <a:t>규모 내로 </a:t>
            </a:r>
            <a:r>
              <a:rPr lang="ko-KR" altLang="en-US" dirty="0">
                <a:solidFill>
                  <a:srgbClr val="702CFF"/>
                </a:solidFill>
              </a:rPr>
              <a:t>선택해서 </a:t>
            </a:r>
            <a:r>
              <a:rPr lang="ko-KR" altLang="en-US" dirty="0" smtClean="0">
                <a:solidFill>
                  <a:srgbClr val="702CFF"/>
                </a:solidFill>
              </a:rPr>
              <a:t>작성해주세요</a:t>
            </a:r>
            <a:r>
              <a:rPr lang="en-US" altLang="ko-KR" dirty="0" smtClean="0">
                <a:solidFill>
                  <a:srgbClr val="702CFF"/>
                </a:solidFill>
              </a:rPr>
              <a:t>.  </a:t>
            </a:r>
            <a:r>
              <a:rPr lang="ko-KR" altLang="en-US" dirty="0" smtClean="0">
                <a:solidFill>
                  <a:srgbClr val="702CFF"/>
                </a:solidFill>
              </a:rPr>
              <a:t>지원금은 </a:t>
            </a:r>
            <a:r>
              <a:rPr lang="ko-KR" altLang="en-US" dirty="0">
                <a:solidFill>
                  <a:srgbClr val="702CFF"/>
                </a:solidFill>
              </a:rPr>
              <a:t>최대 </a:t>
            </a:r>
            <a:r>
              <a:rPr lang="en-US" altLang="ko-KR" dirty="0">
                <a:solidFill>
                  <a:srgbClr val="702CFF"/>
                </a:solidFill>
              </a:rPr>
              <a:t>5</a:t>
            </a:r>
            <a:r>
              <a:rPr lang="ko-KR" altLang="en-US" dirty="0" err="1">
                <a:solidFill>
                  <a:srgbClr val="702CFF"/>
                </a:solidFill>
              </a:rPr>
              <a:t>천만원입니다</a:t>
            </a:r>
            <a:r>
              <a:rPr lang="en-US" altLang="ko-KR" dirty="0" smtClean="0">
                <a:solidFill>
                  <a:srgbClr val="702CFF"/>
                </a:solidFill>
              </a:rPr>
              <a:t>.</a:t>
            </a:r>
            <a:endParaRPr lang="ko-KR" altLang="en-US" dirty="0">
              <a:solidFill>
                <a:srgbClr val="702CFF"/>
              </a:solidFill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4"/>
            <a:ext cx="86868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285726" y="2500305"/>
            <a:ext cx="8569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ea typeface="a고딕14" pitchFamily="18" charset="-127"/>
              </a:rPr>
              <a:t>신청사업의 심의 분야를 확인 후 </a:t>
            </a:r>
            <a:r>
              <a:rPr lang="en-US" altLang="ko-KR" sz="1600" dirty="0" smtClean="0">
                <a:ea typeface="a고딕16" pitchFamily="18" charset="-127"/>
              </a:rPr>
              <a:t>‘</a:t>
            </a:r>
            <a:r>
              <a:rPr lang="ko-KR" altLang="en-US" sz="1600" dirty="0" smtClean="0">
                <a:ea typeface="a고딕16" pitchFamily="18" charset="-127"/>
              </a:rPr>
              <a:t>세부분야</a:t>
            </a:r>
            <a:r>
              <a:rPr lang="en-US" altLang="ko-KR" sz="1600" dirty="0" smtClean="0">
                <a:ea typeface="a고딕16" pitchFamily="18" charset="-127"/>
              </a:rPr>
              <a:t>’</a:t>
            </a:r>
            <a:r>
              <a:rPr lang="ko-KR" altLang="en-US" sz="1600" dirty="0" smtClean="0">
                <a:ea typeface="a고딕16" pitchFamily="18" charset="-127"/>
              </a:rPr>
              <a:t> </a:t>
            </a:r>
            <a:r>
              <a:rPr lang="ko-KR" altLang="en-US" sz="1600" dirty="0" smtClean="0">
                <a:ea typeface="a고딕14" pitchFamily="18" charset="-127"/>
              </a:rPr>
              <a:t>및 </a:t>
            </a:r>
            <a:r>
              <a:rPr lang="en-US" altLang="ko-KR" sz="1600" dirty="0" smtClean="0">
                <a:ea typeface="a고딕16" pitchFamily="18" charset="-127"/>
              </a:rPr>
              <a:t>‘</a:t>
            </a:r>
            <a:r>
              <a:rPr lang="ko-KR" altLang="en-US" sz="1600" dirty="0" smtClean="0">
                <a:ea typeface="a고딕16" pitchFamily="18" charset="-127"/>
              </a:rPr>
              <a:t>신청사업의 유형</a:t>
            </a:r>
            <a:r>
              <a:rPr lang="en-US" altLang="ko-KR" sz="1600" dirty="0" smtClean="0">
                <a:ea typeface="a고딕16" pitchFamily="18" charset="-127"/>
              </a:rPr>
              <a:t>’</a:t>
            </a:r>
            <a:r>
              <a:rPr lang="ko-KR" altLang="en-US" sz="1600" dirty="0" smtClean="0">
                <a:ea typeface="a고딕14" pitchFamily="18" charset="-127"/>
              </a:rPr>
              <a:t>을 선택</a:t>
            </a:r>
            <a:r>
              <a:rPr lang="en-US" altLang="ko-KR" sz="1600" dirty="0" smtClean="0">
                <a:solidFill>
                  <a:srgbClr val="0066FF"/>
                </a:solidFill>
                <a:ea typeface="a고딕14" pitchFamily="18" charset="-127"/>
              </a:rPr>
              <a:t> </a:t>
            </a:r>
            <a:br>
              <a:rPr lang="en-US" altLang="ko-KR" sz="1600" dirty="0" smtClean="0">
                <a:solidFill>
                  <a:srgbClr val="0066FF"/>
                </a:solidFill>
                <a:ea typeface="a고딕14" pitchFamily="18" charset="-127"/>
              </a:rPr>
            </a:br>
            <a:endParaRPr lang="en-US" altLang="ko-KR" sz="1600" b="1" dirty="0" smtClean="0">
              <a:solidFill>
                <a:srgbClr val="702CFF"/>
              </a:solidFill>
              <a:ea typeface="a고딕14" pitchFamily="18" charset="-127"/>
            </a:endParaRPr>
          </a:p>
          <a:p>
            <a:r>
              <a:rPr lang="en-US" altLang="ko-KR" sz="1600" dirty="0" smtClean="0">
                <a:solidFill>
                  <a:srgbClr val="702CFF"/>
                </a:solidFill>
                <a:ea typeface="a고딕16" pitchFamily="18" charset="-127"/>
              </a:rPr>
              <a:t>‘</a:t>
            </a:r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분야</a:t>
            </a:r>
            <a:r>
              <a:rPr lang="en-US" altLang="ko-KR" sz="1600" dirty="0" smtClean="0">
                <a:solidFill>
                  <a:srgbClr val="702CFF"/>
                </a:solidFill>
                <a:ea typeface="a고딕16" pitchFamily="18" charset="-127"/>
              </a:rPr>
              <a:t>’ </a:t>
            </a:r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칸에는 지원 </a:t>
            </a:r>
            <a:r>
              <a:rPr lang="ko-KR" altLang="en-US" sz="1600" dirty="0" err="1" smtClean="0">
                <a:solidFill>
                  <a:srgbClr val="702CFF"/>
                </a:solidFill>
                <a:ea typeface="a고딕16" pitchFamily="18" charset="-127"/>
              </a:rPr>
              <a:t>신청시</a:t>
            </a:r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 선택한 분야가 자동입력 되어 변경이 불가함</a:t>
            </a:r>
            <a:endParaRPr lang="en-US" altLang="ko-KR" sz="1600" dirty="0" smtClean="0">
              <a:solidFill>
                <a:srgbClr val="702CFF"/>
              </a:solidFill>
              <a:ea typeface="a고딕16" pitchFamily="18" charset="-127"/>
            </a:endParaRPr>
          </a:p>
          <a:p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분야가 잘못되었을 경우</a:t>
            </a:r>
            <a:r>
              <a:rPr lang="en-US" altLang="ko-KR" sz="1600" dirty="0" smtClean="0">
                <a:solidFill>
                  <a:srgbClr val="702CFF"/>
                </a:solidFill>
                <a:ea typeface="a고딕16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지원신청 </a:t>
            </a:r>
            <a:r>
              <a:rPr lang="ko-KR" altLang="en-US" sz="1600" dirty="0" err="1" smtClean="0">
                <a:solidFill>
                  <a:srgbClr val="702CFF"/>
                </a:solidFill>
                <a:ea typeface="a고딕16" pitchFamily="18" charset="-127"/>
              </a:rPr>
              <a:t>팝업창을</a:t>
            </a:r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 종료하고 분야 </a:t>
            </a:r>
            <a:r>
              <a:rPr lang="ko-KR" altLang="en-US" sz="1600" dirty="0" err="1" smtClean="0">
                <a:solidFill>
                  <a:srgbClr val="702CFF"/>
                </a:solidFill>
                <a:ea typeface="a고딕16" pitchFamily="18" charset="-127"/>
              </a:rPr>
              <a:t>재선택</a:t>
            </a:r>
            <a:r>
              <a:rPr lang="en-US" altLang="ko-KR" sz="1600" dirty="0" smtClean="0">
                <a:solidFill>
                  <a:srgbClr val="702CFF"/>
                </a:solidFill>
                <a:ea typeface="a고딕16" pitchFamily="18" charset="-127"/>
              </a:rPr>
              <a:t> </a:t>
            </a:r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및 신청개요 </a:t>
            </a:r>
            <a:r>
              <a:rPr lang="ko-KR" altLang="en-US" sz="1600" dirty="0" err="1" smtClean="0">
                <a:solidFill>
                  <a:srgbClr val="702CFF"/>
                </a:solidFill>
                <a:ea typeface="a고딕16" pitchFamily="18" charset="-127"/>
              </a:rPr>
              <a:t>재작성</a:t>
            </a:r>
            <a:r>
              <a:rPr lang="ko-KR" altLang="en-US" sz="1600" dirty="0" smtClean="0">
                <a:solidFill>
                  <a:srgbClr val="702CFF"/>
                </a:solidFill>
                <a:ea typeface="a고딕16" pitchFamily="18" charset="-127"/>
              </a:rPr>
              <a:t> 필요</a:t>
            </a:r>
            <a:endParaRPr lang="en-US" altLang="ko-KR" sz="1600" dirty="0" smtClean="0">
              <a:solidFill>
                <a:srgbClr val="702CFF"/>
              </a:solidFill>
              <a:ea typeface="a고딕16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79388" y="908050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신청개요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179388" y="1214422"/>
            <a:ext cx="87868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[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파일추가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]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클릭하여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제출할 파일 선택 →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[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파일전송 시작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]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클릭 →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[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파일목록 </a:t>
            </a:r>
            <a:r>
              <a:rPr lang="ko-KR" altLang="en-US" sz="1600" dirty="0" err="1" smtClean="0">
                <a:latin typeface="a고딕14" pitchFamily="18" charset="-127"/>
                <a:ea typeface="a고딕14" pitchFamily="18" charset="-127"/>
              </a:rPr>
              <a:t>새로고침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]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클릭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en-US" altLang="ko-KR" sz="1400" dirty="0" smtClean="0">
                <a:solidFill>
                  <a:srgbClr val="FF0000"/>
                </a:solidFill>
                <a:latin typeface="a고딕14" pitchFamily="18" charset="-127"/>
                <a:ea typeface="a고딕14" pitchFamily="18" charset="-127"/>
              </a:rPr>
              <a:t>※ </a:t>
            </a:r>
            <a:r>
              <a:rPr lang="ko-KR" altLang="en-US" sz="1400" dirty="0" smtClean="0">
                <a:solidFill>
                  <a:srgbClr val="FF0000"/>
                </a:solidFill>
                <a:latin typeface="a고딕14" pitchFamily="18" charset="-127"/>
                <a:ea typeface="a고딕14" pitchFamily="18" charset="-127"/>
              </a:rPr>
              <a:t>첨부파일 실행 오류</a:t>
            </a:r>
            <a:r>
              <a:rPr lang="en-US" altLang="ko-KR" sz="1400" dirty="0" smtClean="0">
                <a:solidFill>
                  <a:srgbClr val="FF0000"/>
                </a:solidFill>
                <a:latin typeface="a고딕14" pitchFamily="18" charset="-127"/>
                <a:ea typeface="a고딕14" pitchFamily="18" charset="-127"/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  <a:latin typeface="a고딕14" pitchFamily="18" charset="-127"/>
                <a:ea typeface="a고딕14" pitchFamily="18" charset="-127"/>
              </a:rPr>
              <a:t>누락 시에는 행정심의에서 탈락할 수 있으므로 최종 제출 전 반드시 확인</a:t>
            </a:r>
            <a:endParaRPr lang="en-US" altLang="ko-KR" sz="1400" dirty="0" smtClean="0">
              <a:solidFill>
                <a:srgbClr val="FF0000"/>
              </a:solidFill>
              <a:latin typeface="a고딕14" pitchFamily="18" charset="-127"/>
              <a:ea typeface="a고딕14" pitchFamily="18" charset="-127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428596" y="1928802"/>
            <a:ext cx="8501122" cy="4714908"/>
            <a:chOff x="179388" y="1783224"/>
            <a:chExt cx="8643998" cy="5074776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t="26353"/>
            <a:stretch>
              <a:fillRect/>
            </a:stretch>
          </p:blipFill>
          <p:spPr bwMode="auto">
            <a:xfrm>
              <a:off x="393702" y="1783224"/>
              <a:ext cx="8429684" cy="507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직사각형 7"/>
            <p:cNvSpPr/>
            <p:nvPr/>
          </p:nvSpPr>
          <p:spPr>
            <a:xfrm>
              <a:off x="7251750" y="1783224"/>
              <a:ext cx="1357322" cy="5715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454" y="5783753"/>
              <a:ext cx="857256" cy="2143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36578" y="6283819"/>
              <a:ext cx="928694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822858" y="6283819"/>
              <a:ext cx="1214446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179388" y="6069507"/>
              <a:ext cx="357190" cy="3571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latin typeface="a고딕14" pitchFamily="18" charset="-127"/>
                  <a:ea typeface="a고딕14" pitchFamily="18" charset="-127"/>
                </a:rPr>
                <a:t>2</a:t>
              </a:r>
              <a:endParaRPr lang="ko-KR" altLang="en-US" b="1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4465668" y="5998069"/>
              <a:ext cx="357190" cy="3571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latin typeface="a고딕14" pitchFamily="18" charset="-127"/>
                  <a:ea typeface="a고딕14" pitchFamily="18" charset="-127"/>
                </a:rPr>
                <a:t>3</a:t>
              </a:r>
              <a:endParaRPr lang="ko-KR" altLang="en-US" b="1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93702" y="5498003"/>
              <a:ext cx="357190" cy="3571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latin typeface="a고딕14" pitchFamily="18" charset="-127"/>
                  <a:ea typeface="a고딕14" pitchFamily="18" charset="-127"/>
                </a:rPr>
                <a:t>1</a:t>
              </a:r>
              <a:endParaRPr lang="ko-KR" altLang="en-US" b="1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822858" y="4714887"/>
              <a:ext cx="2714644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ko-KR" altLang="en-US" sz="1600" dirty="0" smtClean="0">
                  <a:latin typeface="a고딕14" pitchFamily="18" charset="-127"/>
                  <a:ea typeface="a고딕14" pitchFamily="18" charset="-127"/>
                </a:rPr>
                <a:t>업로드가 완료된 파일은</a:t>
              </a:r>
              <a:endParaRPr lang="en-US" altLang="ko-KR" sz="1600" dirty="0" smtClean="0">
                <a:latin typeface="a고딕14" pitchFamily="18" charset="-127"/>
                <a:ea typeface="a고딕14" pitchFamily="18" charset="-127"/>
              </a:endParaRPr>
            </a:p>
            <a:p>
              <a:r>
                <a:rPr lang="en-US" altLang="ko-KR" sz="1600" dirty="0" smtClean="0">
                  <a:latin typeface="a고딕14" pitchFamily="18" charset="-127"/>
                  <a:ea typeface="a고딕14" pitchFamily="18" charset="-127"/>
                </a:rPr>
                <a:t>[</a:t>
              </a:r>
              <a:r>
                <a:rPr lang="ko-KR" altLang="en-US" sz="1600" dirty="0" smtClean="0">
                  <a:latin typeface="a고딕14" pitchFamily="18" charset="-127"/>
                  <a:ea typeface="a고딕14" pitchFamily="18" charset="-127"/>
                </a:rPr>
                <a:t>파일목록 </a:t>
              </a:r>
              <a:r>
                <a:rPr lang="ko-KR" altLang="en-US" sz="1600" dirty="0" err="1" smtClean="0">
                  <a:latin typeface="a고딕14" pitchFamily="18" charset="-127"/>
                  <a:ea typeface="a고딕14" pitchFamily="18" charset="-127"/>
                </a:rPr>
                <a:t>새로고침</a:t>
              </a:r>
              <a:r>
                <a:rPr lang="en-US" altLang="ko-KR" sz="1600" dirty="0" smtClean="0">
                  <a:latin typeface="a고딕14" pitchFamily="18" charset="-127"/>
                  <a:ea typeface="a고딕14" pitchFamily="18" charset="-127"/>
                </a:rPr>
                <a:t>] </a:t>
              </a:r>
              <a:r>
                <a:rPr lang="ko-KR" altLang="en-US" sz="1600" dirty="0" smtClean="0">
                  <a:latin typeface="a고딕14" pitchFamily="18" charset="-127"/>
                  <a:ea typeface="a고딕14" pitchFamily="18" charset="-127"/>
                </a:rPr>
                <a:t>후 </a:t>
              </a:r>
              <a:endParaRPr lang="en-US" altLang="ko-KR" sz="1600" dirty="0" smtClean="0">
                <a:latin typeface="a고딕14" pitchFamily="18" charset="-127"/>
                <a:ea typeface="a고딕14" pitchFamily="18" charset="-127"/>
              </a:endParaRPr>
            </a:p>
            <a:p>
              <a:r>
                <a:rPr lang="ko-KR" altLang="en-US" sz="1600" dirty="0" smtClean="0">
                  <a:latin typeface="a고딕14" pitchFamily="18" charset="-127"/>
                  <a:ea typeface="a고딕14" pitchFamily="18" charset="-127"/>
                </a:rPr>
                <a:t>해당 칸에서 확인 가능</a:t>
              </a:r>
              <a:endParaRPr lang="en-US" altLang="ko-KR" sz="1600" dirty="0" smtClean="0">
                <a:latin typeface="a고딕14" pitchFamily="18" charset="-127"/>
                <a:ea typeface="a고딕14" pitchFamily="18" charset="-127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79388" y="908050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첨부파일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24" name="슬라이드 번호 개체 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9388" y="1214422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상단의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[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최종제출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]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버튼을 클릭하여 지원신청 완료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en-US" altLang="ko-KR" sz="1400" dirty="0" smtClean="0">
                <a:solidFill>
                  <a:srgbClr val="FF0000"/>
                </a:solidFill>
                <a:latin typeface="a고딕14" pitchFamily="18" charset="-127"/>
                <a:ea typeface="a고딕14" pitchFamily="18" charset="-127"/>
              </a:rPr>
              <a:t>※ </a:t>
            </a:r>
            <a:r>
              <a:rPr lang="ko-KR" altLang="en-US" sz="1400" dirty="0" smtClean="0">
                <a:solidFill>
                  <a:srgbClr val="FF0000"/>
                </a:solidFill>
                <a:latin typeface="a고딕14" pitchFamily="18" charset="-127"/>
                <a:ea typeface="a고딕14" pitchFamily="18" charset="-127"/>
              </a:rPr>
              <a:t>지원신청 마감일에는 접속자가 몰려 서버가 다운될 수 있으므로 최소 </a:t>
            </a:r>
            <a:r>
              <a:rPr lang="en-US" altLang="ko-KR" sz="1400" dirty="0" smtClean="0">
                <a:solidFill>
                  <a:srgbClr val="FF0000"/>
                </a:solidFill>
                <a:latin typeface="a고딕14" pitchFamily="18" charset="-127"/>
                <a:ea typeface="a고딕14" pitchFamily="18" charset="-127"/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  <a:latin typeface="a고딕14" pitchFamily="18" charset="-127"/>
                <a:ea typeface="a고딕14" pitchFamily="18" charset="-127"/>
              </a:rPr>
              <a:t>시간 전부터 최종제출 진행 바람</a:t>
            </a:r>
            <a:endParaRPr lang="en-US" altLang="ko-KR" sz="1400" dirty="0" smtClean="0">
              <a:solidFill>
                <a:srgbClr val="FF0000"/>
              </a:solidFill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1400" dirty="0" smtClean="0">
                <a:solidFill>
                  <a:srgbClr val="FF0000"/>
                </a:solidFill>
                <a:latin typeface="a고딕14" pitchFamily="18" charset="-127"/>
                <a:ea typeface="a고딕14" pitchFamily="18" charset="-127"/>
              </a:rPr>
              <a:t> </a:t>
            </a:r>
            <a:endParaRPr lang="en-US" altLang="ko-KR" sz="1400" dirty="0" smtClean="0">
              <a:solidFill>
                <a:srgbClr val="FF0000"/>
              </a:solidFill>
              <a:latin typeface="a고딕14" pitchFamily="18" charset="-127"/>
              <a:ea typeface="a고딕14" pitchFamily="18" charset="-127"/>
            </a:endParaRPr>
          </a:p>
          <a:p>
            <a:pPr>
              <a:buFont typeface="Arial" pitchFamily="34" charset="0"/>
              <a:buChar char="•"/>
            </a:pPr>
            <a:endParaRPr lang="ko-KR" altLang="en-US" sz="1600" dirty="0" smtClean="0">
              <a:latin typeface="a고딕14" pitchFamily="18" charset="-127"/>
              <a:ea typeface="a고딕14" pitchFamily="18" charset="-127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4" y="3714756"/>
            <a:ext cx="5915025" cy="1571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2857520" cy="19279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410" y="1928801"/>
            <a:ext cx="8787746" cy="154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5500694" y="2643183"/>
            <a:ext cx="802084" cy="285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00562" y="4786326"/>
            <a:ext cx="802084" cy="2042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72402" y="5643579"/>
            <a:ext cx="839187" cy="3227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5214942" y="2357433"/>
            <a:ext cx="357190" cy="357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고딕14" pitchFamily="18" charset="-127"/>
                <a:ea typeface="a고딕14" pitchFamily="18" charset="-127"/>
              </a:rPr>
              <a:t>1</a:t>
            </a:r>
            <a:endParaRPr lang="ko-KR" altLang="en-US" b="1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4214810" y="4572011"/>
            <a:ext cx="357190" cy="357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고딕14" pitchFamily="18" charset="-127"/>
                <a:ea typeface="a고딕14" pitchFamily="18" charset="-127"/>
              </a:rPr>
              <a:t>2</a:t>
            </a:r>
            <a:endParaRPr lang="ko-KR" altLang="en-US" b="1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286644" y="5429267"/>
            <a:ext cx="357190" cy="357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고딕14" pitchFamily="18" charset="-127"/>
                <a:ea typeface="a고딕14" pitchFamily="18" charset="-127"/>
              </a:rPr>
              <a:t>3</a:t>
            </a:r>
            <a:endParaRPr lang="ko-KR" altLang="en-US" b="1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79388" y="908050"/>
            <a:ext cx="909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최종제출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7984" t="10000" b="21429"/>
          <a:stretch>
            <a:fillRect/>
          </a:stretch>
        </p:blipFill>
        <p:spPr bwMode="auto">
          <a:xfrm>
            <a:off x="142851" y="2031425"/>
            <a:ext cx="8858311" cy="325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428596" y="4286259"/>
            <a:ext cx="8501122" cy="100013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00628" y="4786321"/>
            <a:ext cx="500066" cy="50006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9388" y="908050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최종제출이 완료되었을 경우 지원상태가</a:t>
            </a:r>
            <a:r>
              <a:rPr lang="ko-KR" altLang="en-US" sz="1600" b="1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[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신청완료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]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로 표시</a:t>
            </a:r>
            <a:endParaRPr lang="en-US" altLang="ko-KR" sz="1600" b="1" dirty="0" smtClean="0">
              <a:solidFill>
                <a:srgbClr val="0066FF"/>
              </a:solidFill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지원상태가 </a:t>
            </a:r>
            <a:r>
              <a:rPr lang="en-US" altLang="ko-KR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[</a:t>
            </a:r>
            <a:r>
              <a:rPr lang="ko-KR" altLang="en-US" sz="1600" dirty="0" err="1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작성중</a:t>
            </a:r>
            <a:r>
              <a:rPr lang="en-US" altLang="ko-KR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]</a:t>
            </a:r>
            <a:r>
              <a:rPr lang="ko-KR" altLang="en-US" sz="1600" dirty="0" smtClean="0">
                <a:solidFill>
                  <a:srgbClr val="702CFF"/>
                </a:solidFill>
                <a:latin typeface="a고딕16" pitchFamily="18" charset="-127"/>
                <a:ea typeface="a고딕16" pitchFamily="18" charset="-127"/>
              </a:rPr>
              <a:t>일 경우 최종제출이 완료되지 않은 것이므로 필수 확인</a:t>
            </a:r>
            <a:endParaRPr lang="en-US" altLang="ko-KR" sz="1600" dirty="0" smtClean="0">
              <a:solidFill>
                <a:srgbClr val="702CFF"/>
              </a:solidFill>
              <a:latin typeface="a고딕16" pitchFamily="18" charset="-127"/>
              <a:ea typeface="a고딕16" pitchFamily="18" charset="-127"/>
            </a:endParaRPr>
          </a:p>
          <a:p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[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보기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]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버튼을 눌러 제출한 신청서를 확인할 수 있음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신청내역 조회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0"/>
          <p:cNvGrpSpPr/>
          <p:nvPr/>
        </p:nvGrpSpPr>
        <p:grpSpPr>
          <a:xfrm>
            <a:off x="357158" y="1285860"/>
            <a:ext cx="8358246" cy="5143536"/>
            <a:chOff x="142844" y="1285860"/>
            <a:chExt cx="8787746" cy="570550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9307" t="50634" b="21429"/>
            <a:stretch>
              <a:fillRect/>
            </a:stretch>
          </p:blipFill>
          <p:spPr bwMode="auto">
            <a:xfrm>
              <a:off x="142844" y="1285860"/>
              <a:ext cx="8715436" cy="1326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2643185"/>
              <a:ext cx="8716308" cy="153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14480" y="5429267"/>
              <a:ext cx="718185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직사각형 8"/>
            <p:cNvSpPr/>
            <p:nvPr/>
          </p:nvSpPr>
          <p:spPr>
            <a:xfrm>
              <a:off x="4429124" y="2357429"/>
              <a:ext cx="428628" cy="21431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215074" y="3357563"/>
              <a:ext cx="785818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000892" y="6562760"/>
              <a:ext cx="428628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5852" y="3643315"/>
              <a:ext cx="3638550" cy="1981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직사각형 10"/>
            <p:cNvSpPr/>
            <p:nvPr/>
          </p:nvSpPr>
          <p:spPr>
            <a:xfrm>
              <a:off x="2714612" y="5143512"/>
              <a:ext cx="928694" cy="2857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4071934" y="2071681"/>
              <a:ext cx="357190" cy="3571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latin typeface="a고딕14" pitchFamily="18" charset="-127"/>
                  <a:ea typeface="a고딕14" pitchFamily="18" charset="-127"/>
                </a:rPr>
                <a:t>1</a:t>
              </a:r>
              <a:endParaRPr lang="ko-KR" altLang="en-US" b="1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5929322" y="3071813"/>
              <a:ext cx="357190" cy="3571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latin typeface="a고딕14" pitchFamily="18" charset="-127"/>
                  <a:ea typeface="a고딕14" pitchFamily="18" charset="-127"/>
                </a:rPr>
                <a:t>2</a:t>
              </a:r>
              <a:endParaRPr lang="ko-KR" altLang="en-US" b="1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2428860" y="4857763"/>
              <a:ext cx="357190" cy="3571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latin typeface="a고딕14" pitchFamily="18" charset="-127"/>
                  <a:ea typeface="a고딕14" pitchFamily="18" charset="-127"/>
                </a:rPr>
                <a:t>3</a:t>
              </a:r>
              <a:endParaRPr lang="ko-KR" altLang="en-US" b="1" dirty="0">
                <a:latin typeface="a고딕14" pitchFamily="18" charset="-127"/>
                <a:ea typeface="a고딕14" pitchFamily="18" charset="-127"/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6715140" y="6277011"/>
              <a:ext cx="357190" cy="35719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latin typeface="a고딕14" pitchFamily="18" charset="-127"/>
                  <a:ea typeface="a고딕14" pitchFamily="18" charset="-127"/>
                </a:rPr>
                <a:t>4</a:t>
              </a:r>
              <a:endParaRPr lang="ko-KR" altLang="en-US" b="1" dirty="0">
                <a:latin typeface="a고딕14" pitchFamily="18" charset="-127"/>
                <a:ea typeface="a고딕14" pitchFamily="18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79388" y="908050"/>
            <a:ext cx="8501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최종제출 후 지원신청을 취소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/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수정하고 싶을 경우에는 아래 순서대로 진행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수정 완료 후에는 접수기간 내에 반드시 </a:t>
            </a:r>
            <a:r>
              <a:rPr lang="en-US" altLang="ko-KR" sz="1600" dirty="0" smtClean="0">
                <a:latin typeface="a고딕16" pitchFamily="18" charset="-127"/>
                <a:ea typeface="a고딕16" pitchFamily="18" charset="-127"/>
              </a:rPr>
              <a:t>[</a:t>
            </a: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최종제출</a:t>
            </a:r>
            <a:r>
              <a:rPr lang="en-US" altLang="ko-KR" sz="1600" dirty="0" smtClean="0">
                <a:latin typeface="a고딕16" pitchFamily="18" charset="-127"/>
                <a:ea typeface="a고딕16" pitchFamily="18" charset="-127"/>
              </a:rPr>
              <a:t>]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을 해야 지원신청이 완료됨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1405" y="109815"/>
            <a:ext cx="3173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 회수</a:t>
            </a:r>
            <a:r>
              <a:rPr lang="en-US" altLang="ko-KR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/</a:t>
            </a:r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취소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  <a:p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642919"/>
            <a:ext cx="2643206" cy="25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1472" y="90805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chemeClr val="bg1"/>
                </a:solidFill>
                <a:latin typeface="a가을운동회B" pitchFamily="18" charset="-127"/>
                <a:ea typeface="a가을운동회B" pitchFamily="18" charset="-127"/>
              </a:rPr>
              <a:t>문의처</a:t>
            </a:r>
            <a:endParaRPr lang="en-US" altLang="ko-KR" sz="4400" dirty="0" smtClean="0">
              <a:solidFill>
                <a:schemeClr val="bg1"/>
              </a:solidFill>
              <a:latin typeface="a가을운동회B" pitchFamily="18" charset="-127"/>
              <a:ea typeface="a가을운동회B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43559" y="3429000"/>
            <a:ext cx="49685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경기문화재단 </a:t>
            </a:r>
            <a:r>
              <a:rPr lang="ko-KR" altLang="en-US" dirty="0" err="1" smtClean="0"/>
              <a:t>예술인지원팀</a:t>
            </a:r>
            <a:r>
              <a:rPr lang="ko-KR" altLang="en-US" dirty="0" smtClean="0"/>
              <a:t>  </a:t>
            </a:r>
            <a:r>
              <a:rPr lang="en-US" altLang="ko-KR" dirty="0" smtClean="0"/>
              <a:t>031-231-0868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 ☞ 문의가능시간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평일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시</a:t>
            </a:r>
            <a:r>
              <a:rPr lang="en-US" altLang="ko-KR" dirty="0" smtClean="0"/>
              <a:t>~17</a:t>
            </a:r>
            <a:r>
              <a:rPr lang="ko-KR" altLang="en-US" dirty="0" smtClean="0"/>
              <a:t>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</a:t>
            </a:r>
            <a:r>
              <a:rPr lang="ko-KR" altLang="en-US" dirty="0" smtClean="0"/>
              <a:t>점심시간 </a:t>
            </a:r>
            <a:r>
              <a:rPr lang="en-US" altLang="ko-KR" dirty="0" smtClean="0"/>
              <a:t>12~13</a:t>
            </a:r>
            <a:r>
              <a:rPr lang="ko-KR" altLang="en-US" dirty="0" smtClean="0"/>
              <a:t>시 제외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642919"/>
            <a:ext cx="2643206" cy="25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직선 연결선 5"/>
          <p:cNvCxnSpPr/>
          <p:nvPr/>
        </p:nvCxnSpPr>
        <p:spPr>
          <a:xfrm>
            <a:off x="3500430" y="4000504"/>
            <a:ext cx="5214974" cy="0"/>
          </a:xfrm>
          <a:prstGeom prst="line">
            <a:avLst/>
          </a:prstGeom>
          <a:ln w="19050">
            <a:solidFill>
              <a:srgbClr val="702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500430" y="4572008"/>
            <a:ext cx="5214974" cy="0"/>
          </a:xfrm>
          <a:prstGeom prst="line">
            <a:avLst/>
          </a:prstGeom>
          <a:ln w="19050">
            <a:solidFill>
              <a:srgbClr val="702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3500430" y="5143512"/>
            <a:ext cx="5214974" cy="0"/>
          </a:xfrm>
          <a:prstGeom prst="line">
            <a:avLst/>
          </a:prstGeom>
          <a:ln w="19050">
            <a:solidFill>
              <a:srgbClr val="702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7554" y="3643314"/>
            <a:ext cx="22317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지원신청서 다운로드</a:t>
            </a:r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endParaRPr lang="ko-KR" altLang="en-US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 지원신청</a:t>
            </a:r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 신청내역 조회</a:t>
            </a:r>
          </a:p>
          <a:p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 지원신청 회수</a:t>
            </a:r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/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취소</a:t>
            </a:r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endParaRPr lang="en-US" altLang="ko-KR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en-US" altLang="ko-KR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dirty="0" smtClean="0">
                <a:latin typeface="a고딕14" pitchFamily="18" charset="-127"/>
                <a:ea typeface="a고딕14" pitchFamily="18" charset="-127"/>
              </a:rPr>
              <a:t>문의처</a:t>
            </a:r>
          </a:p>
        </p:txBody>
      </p:sp>
      <p:cxnSp>
        <p:nvCxnSpPr>
          <p:cNvPr id="11" name="직선 연결선 10"/>
          <p:cNvCxnSpPr/>
          <p:nvPr/>
        </p:nvCxnSpPr>
        <p:spPr>
          <a:xfrm>
            <a:off x="3500430" y="5643578"/>
            <a:ext cx="5214974" cy="0"/>
          </a:xfrm>
          <a:prstGeom prst="line">
            <a:avLst/>
          </a:prstGeom>
          <a:ln w="19050">
            <a:solidFill>
              <a:srgbClr val="702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3500430" y="6215082"/>
            <a:ext cx="5214974" cy="0"/>
          </a:xfrm>
          <a:prstGeom prst="line">
            <a:avLst/>
          </a:prstGeom>
          <a:ln w="19050">
            <a:solidFill>
              <a:srgbClr val="702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90805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a가을운동회B" pitchFamily="18" charset="-127"/>
                <a:ea typeface="a가을운동회B" pitchFamily="18" charset="-127"/>
              </a:rPr>
              <a:t>목차</a:t>
            </a:r>
            <a:endParaRPr lang="en-US" altLang="ko-KR" sz="4800" dirty="0" smtClean="0">
              <a:solidFill>
                <a:schemeClr val="bg1"/>
              </a:solidFill>
              <a:latin typeface="a가을운동회B" pitchFamily="18" charset="-127"/>
              <a:ea typeface="a가을운동회B" pitchFamily="18" charset="-127"/>
            </a:endParaRP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072462" y="3643314"/>
            <a:ext cx="6321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4p.</a:t>
            </a:r>
          </a:p>
          <a:p>
            <a:pPr algn="r"/>
            <a:endParaRPr lang="en-US" altLang="ko-KR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  <a:p>
            <a:pPr algn="r"/>
            <a:r>
              <a:rPr lang="en-US" altLang="ko-KR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5p.</a:t>
            </a:r>
          </a:p>
          <a:p>
            <a:pPr algn="r"/>
            <a:endParaRPr lang="en-US" altLang="ko-KR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  <a:p>
            <a:pPr algn="r"/>
            <a:r>
              <a:rPr lang="en-US" altLang="ko-KR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17p.</a:t>
            </a:r>
          </a:p>
          <a:p>
            <a:pPr algn="r"/>
            <a:endParaRPr lang="en-US" altLang="ko-KR" dirty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  <a:p>
            <a:pPr algn="r"/>
            <a:r>
              <a:rPr lang="en-US" altLang="ko-KR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18p.</a:t>
            </a:r>
          </a:p>
          <a:p>
            <a:pPr algn="r"/>
            <a:endParaRPr lang="en-US" altLang="ko-KR" dirty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  <a:p>
            <a:pPr algn="r"/>
            <a:r>
              <a:rPr lang="en-US" altLang="ko-KR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19p.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6760"/>
            <a:ext cx="8629650" cy="304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2279251" y="2553481"/>
            <a:ext cx="928694" cy="3571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314529" y="3203806"/>
            <a:ext cx="785818" cy="2143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42716" r="18852"/>
          <a:stretch>
            <a:fillRect/>
          </a:stretch>
        </p:blipFill>
        <p:spPr bwMode="auto">
          <a:xfrm>
            <a:off x="214282" y="4786319"/>
            <a:ext cx="7072362" cy="183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179388" y="908050"/>
            <a:ext cx="8786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경기문화재단 홈페이지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  <a:hlinkClick r:id="rId4"/>
              </a:rPr>
              <a:t>(www.ggcf.kr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)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접속 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공모지원 → 사업공고 →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2022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경기도 장애예술인 전문예술교육지원 공고문 →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첨부파일의 필수제출자료 다운로드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endParaRPr lang="ko-KR" altLang="en-US" sz="1600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957339" y="2422745"/>
            <a:ext cx="357190" cy="357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고딕14" pitchFamily="18" charset="-127"/>
                <a:ea typeface="a고딕14" pitchFamily="18" charset="-127"/>
              </a:rPr>
              <a:t>1</a:t>
            </a:r>
            <a:endParaRPr lang="ko-KR" altLang="en-US" b="1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951849" y="3025210"/>
            <a:ext cx="357190" cy="357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고딕14" pitchFamily="18" charset="-127"/>
                <a:ea typeface="a고딕14" pitchFamily="18" charset="-127"/>
              </a:rPr>
              <a:t>2</a:t>
            </a:r>
            <a:endParaRPr lang="ko-KR" altLang="en-US" b="1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1571604" y="6072205"/>
            <a:ext cx="357190" cy="3571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a고딕14" pitchFamily="18" charset="-127"/>
                <a:ea typeface="a고딕14" pitchFamily="18" charset="-127"/>
              </a:rPr>
              <a:t>3</a:t>
            </a:r>
            <a:endParaRPr lang="ko-KR" altLang="en-US" b="1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71406" y="109815"/>
            <a:ext cx="3571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지원신청서 다운로드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957339" y="6260640"/>
            <a:ext cx="3406749" cy="35719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chemeClr val="tx1"/>
                </a:solidFill>
                <a:latin typeface="a고딕14" pitchFamily="18" charset="-127"/>
                <a:ea typeface="a고딕14" pitchFamily="18" charset="-127"/>
              </a:rPr>
              <a:t>2022 </a:t>
            </a:r>
            <a:r>
              <a:rPr lang="ko-KR" altLang="en-US" sz="1100" b="1" dirty="0" smtClean="0">
                <a:solidFill>
                  <a:schemeClr val="tx1"/>
                </a:solidFill>
                <a:latin typeface="a고딕14" pitchFamily="18" charset="-127"/>
                <a:ea typeface="a고딕14" pitchFamily="18" charset="-127"/>
              </a:rPr>
              <a:t>경기도 장애예술인 전문예술교육지원 공고</a:t>
            </a:r>
            <a:endParaRPr lang="ko-KR" altLang="en-US" sz="1100" b="1" dirty="0">
              <a:solidFill>
                <a:schemeClr val="tx1"/>
              </a:solidFill>
              <a:latin typeface="a고딕14" pitchFamily="18" charset="-127"/>
              <a:ea typeface="a고딕14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388" y="908050"/>
            <a:ext cx="63471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국가문화예술지원시스템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(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  <a:hlinkClick r:id="rId2"/>
              </a:rPr>
              <a:t>www.ncas.or.kr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)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로그인 후 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[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경기문화재단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]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선택</a:t>
            </a:r>
            <a:endParaRPr lang="ko-KR" altLang="en-US" sz="1600" dirty="0">
              <a:latin typeface="a고딕14" pitchFamily="18" charset="-127"/>
              <a:ea typeface="a고딕14" pitchFamily="18" charset="-127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b="9578"/>
          <a:stretch>
            <a:fillRect/>
          </a:stretch>
        </p:blipFill>
        <p:spPr bwMode="auto">
          <a:xfrm>
            <a:off x="357158" y="1314452"/>
            <a:ext cx="3438525" cy="490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 r="4432" b="4643"/>
          <a:stretch>
            <a:fillRect/>
          </a:stretch>
        </p:blipFill>
        <p:spPr bwMode="auto">
          <a:xfrm>
            <a:off x="2500298" y="2243149"/>
            <a:ext cx="5786478" cy="44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3428986" y="4814915"/>
            <a:ext cx="642942" cy="285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590" y="2243149"/>
            <a:ext cx="2000264" cy="121444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cxnSp>
        <p:nvCxnSpPr>
          <p:cNvPr id="9" name="꺾인 연결선 8"/>
          <p:cNvCxnSpPr/>
          <p:nvPr/>
        </p:nvCxnSpPr>
        <p:spPr>
          <a:xfrm>
            <a:off x="1428722" y="3457592"/>
            <a:ext cx="1994818" cy="1500197"/>
          </a:xfrm>
          <a:prstGeom prst="bentConnector3">
            <a:avLst>
              <a:gd name="adj1" fmla="val -2970"/>
            </a:avLst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9388" y="90805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지원 신청 전 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[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내 </a:t>
            </a:r>
            <a:r>
              <a:rPr lang="ko-KR" altLang="en-US" sz="1600" dirty="0" err="1" smtClean="0">
                <a:latin typeface="a고딕17" pitchFamily="18" charset="-127"/>
                <a:ea typeface="a고딕17" pitchFamily="18" charset="-127"/>
              </a:rPr>
              <a:t>정보방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]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에서 정보 업데이트 필수 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등록소재지가 경기도로 설정되어 있는지 확인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기재한 연락처가 정확히 기입되어 있는지 확인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en-US" altLang="ko-KR" sz="1600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※ </a:t>
            </a:r>
            <a:r>
              <a:rPr lang="ko-KR" altLang="en-US" sz="1600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이름</a:t>
            </a:r>
            <a:r>
              <a:rPr lang="en-US" altLang="ko-KR" sz="1600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,</a:t>
            </a:r>
            <a:r>
              <a:rPr lang="ko-KR" altLang="en-US" sz="1600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단체명</a:t>
            </a:r>
            <a:r>
              <a:rPr lang="en-US" altLang="ko-KR" sz="1600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,</a:t>
            </a:r>
            <a:r>
              <a:rPr lang="ko-KR" altLang="en-US" sz="1600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대표자 변경 건은 증빙서류를 첨부하여 변경신청 후 재단 담당자에게 연락</a:t>
            </a:r>
            <a:endParaRPr lang="en-US" altLang="ko-KR" sz="1600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  <a:p>
            <a:endParaRPr lang="ko-KR" altLang="en-US" sz="1600" dirty="0">
              <a:solidFill>
                <a:srgbClr val="0066FF"/>
              </a:solidFill>
              <a:latin typeface="a고딕14" pitchFamily="18" charset="-127"/>
              <a:ea typeface="a고딕14" pitchFamily="18" charset="-127"/>
            </a:endParaRPr>
          </a:p>
        </p:txBody>
      </p:sp>
      <p:grpSp>
        <p:nvGrpSpPr>
          <p:cNvPr id="2" name="그룹 5"/>
          <p:cNvGrpSpPr/>
          <p:nvPr/>
        </p:nvGrpSpPr>
        <p:grpSpPr>
          <a:xfrm>
            <a:off x="1643042" y="2285992"/>
            <a:ext cx="6105541" cy="4203001"/>
            <a:chOff x="2357428" y="3000373"/>
            <a:chExt cx="4676775" cy="3219451"/>
          </a:xfrm>
        </p:grpSpPr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7428" y="3000373"/>
              <a:ext cx="4676775" cy="3219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직사각형 7"/>
            <p:cNvSpPr/>
            <p:nvPr/>
          </p:nvSpPr>
          <p:spPr>
            <a:xfrm>
              <a:off x="2521590" y="4915597"/>
              <a:ext cx="1969945" cy="4924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-32" y="-24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79388" y="908050"/>
            <a:ext cx="8501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페이지 하단의 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[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경기문화재단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] 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현재 신청 가능한 지원사업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을 확인하여 </a:t>
            </a: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신청분야 선택</a:t>
            </a:r>
            <a:endParaRPr lang="ko-KR" altLang="en-US" sz="1600" dirty="0">
              <a:latin typeface="a고딕16" pitchFamily="18" charset="-127"/>
              <a:ea typeface="a고딕16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000100" y="1395260"/>
            <a:ext cx="7393830" cy="5462740"/>
            <a:chOff x="357164" y="1357297"/>
            <a:chExt cx="8418565" cy="621983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61972"/>
            <a:stretch>
              <a:fillRect/>
            </a:stretch>
          </p:blipFill>
          <p:spPr bwMode="auto">
            <a:xfrm>
              <a:off x="357164" y="1357297"/>
              <a:ext cx="8418565" cy="1928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0225" y="3214686"/>
              <a:ext cx="8083550" cy="436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직사각형 14"/>
          <p:cNvSpPr/>
          <p:nvPr/>
        </p:nvSpPr>
        <p:spPr>
          <a:xfrm>
            <a:off x="1142976" y="5000636"/>
            <a:ext cx="7000924" cy="17145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875" y="1357298"/>
            <a:ext cx="68262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4000496" y="6215081"/>
            <a:ext cx="857256" cy="14287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9388" y="908050"/>
            <a:ext cx="8501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청렴이행 및 성희롱 성폭력 예방 서약서 동의 </a:t>
            </a:r>
            <a:endParaRPr lang="ko-KR" altLang="en-US" sz="1600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7</a:t>
            </a:fld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5357818" y="2701589"/>
            <a:ext cx="3522887" cy="1454822"/>
            <a:chOff x="5262464" y="2701589"/>
            <a:chExt cx="3522887" cy="145482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62464" y="2701589"/>
              <a:ext cx="3522887" cy="14548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직사각형 13"/>
            <p:cNvSpPr/>
            <p:nvPr/>
          </p:nvSpPr>
          <p:spPr>
            <a:xfrm>
              <a:off x="8001024" y="3857628"/>
              <a:ext cx="642942" cy="2143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고딕14" pitchFamily="18" charset="-127"/>
                <a:ea typeface="a고딕14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822" t="23182"/>
          <a:stretch>
            <a:fillRect/>
          </a:stretch>
        </p:blipFill>
        <p:spPr bwMode="auto">
          <a:xfrm>
            <a:off x="357163" y="2214554"/>
            <a:ext cx="8572555" cy="400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179388" y="908050"/>
            <a:ext cx="7250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신청개요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단체의 경우 사업자등록번호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/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고유번호 검증 → </a:t>
            </a:r>
            <a:r>
              <a:rPr lang="ko-KR" altLang="en-US" sz="1600" dirty="0" smtClean="0">
                <a:latin typeface="a고딕16" pitchFamily="18" charset="-127"/>
                <a:ea typeface="a고딕16" pitchFamily="18" charset="-127"/>
              </a:rPr>
              <a:t>정상</a:t>
            </a:r>
            <a:r>
              <a:rPr lang="en-US" altLang="ko-KR" sz="1600" dirty="0" smtClean="0">
                <a:latin typeface="a고딕16" pitchFamily="18" charset="-127"/>
                <a:ea typeface="a고딕16" pitchFamily="18" charset="-127"/>
              </a:rPr>
              <a:t>(</a:t>
            </a:r>
            <a:r>
              <a:rPr lang="ko-KR" altLang="en-US" sz="1600" dirty="0" err="1" smtClean="0">
                <a:latin typeface="a고딕16" pitchFamily="18" charset="-127"/>
                <a:ea typeface="a고딕16" pitchFamily="18" charset="-127"/>
              </a:rPr>
              <a:t>사업중</a:t>
            </a:r>
            <a:r>
              <a:rPr lang="en-US" altLang="ko-KR" sz="1600" dirty="0" smtClean="0">
                <a:latin typeface="a고딕16" pitchFamily="18" charset="-127"/>
                <a:ea typeface="a고딕16" pitchFamily="18" charset="-127"/>
              </a:rPr>
              <a:t>)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이어야 지원신청 가능 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pPr>
              <a:buFont typeface="Arial" pitchFamily="34" charset="0"/>
              <a:buChar char="•"/>
            </a:pP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 등록 소재지 확인 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(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경기도가 아닐 경우 소재지 변경</a:t>
            </a: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a고딕14" pitchFamily="18" charset="-127"/>
                <a:ea typeface="a고딕14" pitchFamily="18" charset="-127"/>
              </a:rPr>
              <a:t> 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[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회원정보에서 가져오기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]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클릭하여 연락처 간편입력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214546" y="5059902"/>
            <a:ext cx="1989171" cy="2756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06615"/>
            <a:ext cx="8286808" cy="104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7858148" y="3263806"/>
            <a:ext cx="631849" cy="2756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00034" y="4643446"/>
            <a:ext cx="8072494" cy="285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rot="10800000" flipV="1">
            <a:off x="6786578" y="3429000"/>
            <a:ext cx="1071570" cy="17026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71612"/>
            <a:ext cx="6500858" cy="280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179388" y="908050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702CFF"/>
                </a:solidFill>
                <a:latin typeface="a고딕17" pitchFamily="18" charset="-127"/>
                <a:ea typeface="a고딕17" pitchFamily="18" charset="-127"/>
              </a:rPr>
              <a:t>신청개요</a:t>
            </a:r>
            <a:endParaRPr lang="en-US" altLang="ko-KR" sz="1600" dirty="0" smtClean="0">
              <a:solidFill>
                <a:srgbClr val="702CFF"/>
              </a:solidFill>
              <a:latin typeface="a고딕17" pitchFamily="18" charset="-127"/>
              <a:ea typeface="a고딕17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동의내용 확인 및 체크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93254"/>
          <a:stretch>
            <a:fillRect/>
          </a:stretch>
        </p:blipFill>
        <p:spPr bwMode="auto">
          <a:xfrm>
            <a:off x="179388" y="4500570"/>
            <a:ext cx="827249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직사각형 9"/>
          <p:cNvSpPr/>
          <p:nvPr/>
        </p:nvSpPr>
        <p:spPr>
          <a:xfrm>
            <a:off x="1536710" y="4500574"/>
            <a:ext cx="4149880" cy="3435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388" y="5072074"/>
            <a:ext cx="63209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사업관련 안내를 전달 받을 실무 담당자 정보 입력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[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회원정보에서 가져오기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], [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공식연락처에서 가져오기</a:t>
            </a:r>
            <a:r>
              <a:rPr lang="en-US" altLang="ko-KR" sz="1600" dirty="0" smtClean="0">
                <a:latin typeface="a고딕17" pitchFamily="18" charset="-127"/>
                <a:ea typeface="a고딕17" pitchFamily="18" charset="-127"/>
              </a:rPr>
              <a:t>]</a:t>
            </a:r>
            <a:r>
              <a:rPr lang="ko-KR" altLang="en-US" sz="1600" dirty="0" smtClean="0">
                <a:latin typeface="a고딕17" pitchFamily="18" charset="-127"/>
                <a:ea typeface="a고딕17" pitchFamily="18" charset="-127"/>
              </a:rPr>
              <a:t> </a:t>
            </a:r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클릭하여 간편작성</a:t>
            </a:r>
            <a:endParaRPr lang="en-US" altLang="ko-KR" sz="1600" dirty="0" smtClean="0">
              <a:latin typeface="a고딕14" pitchFamily="18" charset="-127"/>
              <a:ea typeface="a고딕14" pitchFamily="18" charset="-127"/>
            </a:endParaRPr>
          </a:p>
          <a:p>
            <a:r>
              <a:rPr lang="ko-KR" altLang="en-US" sz="1600" dirty="0" smtClean="0">
                <a:latin typeface="a고딕14" pitchFamily="18" charset="-127"/>
                <a:ea typeface="a고딕14" pitchFamily="18" charset="-127"/>
              </a:rPr>
              <a:t>실무자가 상이할 경우에는 직접 정보 입력</a:t>
            </a:r>
            <a:endParaRPr lang="en-US" altLang="ko-KR" sz="1600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  <a:p>
            <a:r>
              <a:rPr lang="en-US" altLang="ko-KR" sz="1600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※</a:t>
            </a:r>
            <a:r>
              <a:rPr lang="ko-KR" altLang="en-US" sz="1600" dirty="0" smtClean="0">
                <a:solidFill>
                  <a:srgbClr val="702CFF"/>
                </a:solidFill>
                <a:latin typeface="a고딕14" pitchFamily="18" charset="-127"/>
                <a:ea typeface="a고딕14" pitchFamily="18" charset="-127"/>
              </a:rPr>
              <a:t>지원사업 관련 안내를 전달받을 연락처이므로 정확하게 입력바람</a:t>
            </a:r>
            <a:endParaRPr lang="en-US" altLang="ko-KR" sz="1600" dirty="0" smtClean="0">
              <a:solidFill>
                <a:srgbClr val="702CFF"/>
              </a:solidFill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-32" y="0"/>
            <a:ext cx="9144000" cy="642918"/>
          </a:xfrm>
          <a:prstGeom prst="rect">
            <a:avLst/>
          </a:prstGeom>
          <a:solidFill>
            <a:srgbClr val="702CFF"/>
          </a:solidFill>
          <a:ln>
            <a:solidFill>
              <a:srgbClr val="E4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1406" y="109815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a고딕17" pitchFamily="18" charset="-127"/>
                <a:ea typeface="a고딕17" pitchFamily="18" charset="-127"/>
              </a:rPr>
              <a:t>지원신청</a:t>
            </a:r>
            <a:endParaRPr lang="en-US" altLang="ko-KR" sz="2400" dirty="0" smtClean="0">
              <a:solidFill>
                <a:schemeClr val="bg1"/>
              </a:solidFill>
              <a:latin typeface="a고딕17" pitchFamily="18" charset="-127"/>
              <a:ea typeface="a고딕17" pitchFamily="18" charset="-127"/>
            </a:endParaRP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26381-A35E-49EC-9B3A-955064988524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497060" y="1928802"/>
            <a:ext cx="288990" cy="3435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28992" y="2357430"/>
            <a:ext cx="288990" cy="3435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214546" y="4000504"/>
            <a:ext cx="288990" cy="3435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고딕14" pitchFamily="18" charset="-127"/>
              <a:ea typeface="a고딕14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644</Words>
  <Application>Microsoft Office PowerPoint</Application>
  <PresentationFormat>화면 슬라이드 쇼(4:3)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예술진흥실</dc:creator>
  <cp:lastModifiedBy>user</cp:lastModifiedBy>
  <cp:revision>21</cp:revision>
  <dcterms:created xsi:type="dcterms:W3CDTF">2021-12-22T04:38:29Z</dcterms:created>
  <dcterms:modified xsi:type="dcterms:W3CDTF">2022-04-20T05:10:58Z</dcterms:modified>
</cp:coreProperties>
</file>